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30.jpg" ContentType="image/jpg"/>
  <Override PartName="/ppt/notesSlides/notesSlide1.xml" ContentType="application/vnd.openxmlformats-officedocument.presentationml.notesSlide+xml"/>
  <Override PartName="/ppt/media/image31.jpg" ContentType="image/jpg"/>
  <Override PartName="/ppt/notesSlides/notesSlide2.xml" ContentType="application/vnd.openxmlformats-officedocument.presentationml.notesSlide+xml"/>
  <Override PartName="/ppt/media/image32.jpg" ContentType="image/jpg"/>
  <Override PartName="/ppt/notesSlides/notesSlide3.xml" ContentType="application/vnd.openxmlformats-officedocument.presentationml.notesSlide+xml"/>
  <Override PartName="/ppt/media/image33.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5.jpg" ContentType="image/jpg"/>
  <Override PartName="/ppt/notesSlides/notesSlide8.xml" ContentType="application/vnd.openxmlformats-officedocument.presentationml.notesSlide+xml"/>
  <Override PartName="/ppt/media/image37.jpg" ContentType="image/jpg"/>
  <Override PartName="/ppt/media/image38.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0.jpg" ContentType="image/jpg"/>
  <Override PartName="/ppt/notesSlides/notesSlide13.xml" ContentType="application/vnd.openxmlformats-officedocument.presentationml.notesSlide+xml"/>
  <Override PartName="/ppt/media/image41.jpg" ContentType="image/jpg"/>
  <Override PartName="/ppt/media/image42.jpg" ContentType="image/jpg"/>
  <Override PartName="/ppt/notesSlides/notesSlide14.xml" ContentType="application/vnd.openxmlformats-officedocument.presentationml.notesSlide+xml"/>
  <Override PartName="/ppt/media/image43.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4.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46.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7.jpg" ContentType="image/jpg"/>
  <Override PartName="/ppt/notesSlides/notesSlide26.xml" ContentType="application/vnd.openxmlformats-officedocument.presentationml.notesSlide+xml"/>
  <Override PartName="/ppt/media/image4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3" r:id="rId5"/>
  </p:sldMasterIdLst>
  <p:notesMasterIdLst>
    <p:notesMasterId r:id="rId57"/>
  </p:notesMasterIdLst>
  <p:handoutMasterIdLst>
    <p:handoutMasterId r:id="rId58"/>
  </p:handoutMasterIdLst>
  <p:sldIdLst>
    <p:sldId id="257" r:id="rId6"/>
    <p:sldId id="338" r:id="rId7"/>
    <p:sldId id="339" r:id="rId8"/>
    <p:sldId id="324" r:id="rId9"/>
    <p:sldId id="340" r:id="rId10"/>
    <p:sldId id="341" r:id="rId11"/>
    <p:sldId id="342" r:id="rId12"/>
    <p:sldId id="378" r:id="rId13"/>
    <p:sldId id="379" r:id="rId14"/>
    <p:sldId id="344" r:id="rId15"/>
    <p:sldId id="345" r:id="rId16"/>
    <p:sldId id="380" r:id="rId17"/>
    <p:sldId id="381" r:id="rId18"/>
    <p:sldId id="347" r:id="rId19"/>
    <p:sldId id="348" r:id="rId20"/>
    <p:sldId id="349" r:id="rId21"/>
    <p:sldId id="350" r:id="rId22"/>
    <p:sldId id="382" r:id="rId23"/>
    <p:sldId id="352" r:id="rId24"/>
    <p:sldId id="383" r:id="rId25"/>
    <p:sldId id="355" r:id="rId26"/>
    <p:sldId id="356" r:id="rId27"/>
    <p:sldId id="384" r:id="rId28"/>
    <p:sldId id="357" r:id="rId29"/>
    <p:sldId id="359" r:id="rId30"/>
    <p:sldId id="360" r:id="rId31"/>
    <p:sldId id="363" r:id="rId32"/>
    <p:sldId id="364" r:id="rId33"/>
    <p:sldId id="385" r:id="rId34"/>
    <p:sldId id="366" r:id="rId35"/>
    <p:sldId id="367" r:id="rId36"/>
    <p:sldId id="368" r:id="rId37"/>
    <p:sldId id="369" r:id="rId38"/>
    <p:sldId id="370" r:id="rId39"/>
    <p:sldId id="386" r:id="rId40"/>
    <p:sldId id="372" r:id="rId41"/>
    <p:sldId id="371" r:id="rId42"/>
    <p:sldId id="373" r:id="rId43"/>
    <p:sldId id="387" r:id="rId44"/>
    <p:sldId id="388" r:id="rId45"/>
    <p:sldId id="389" r:id="rId46"/>
    <p:sldId id="390" r:id="rId47"/>
    <p:sldId id="391" r:id="rId48"/>
    <p:sldId id="392" r:id="rId49"/>
    <p:sldId id="393" r:id="rId50"/>
    <p:sldId id="375" r:id="rId51"/>
    <p:sldId id="376" r:id="rId52"/>
    <p:sldId id="394" r:id="rId53"/>
    <p:sldId id="377" r:id="rId54"/>
    <p:sldId id="399" r:id="rId55"/>
    <p:sldId id="402" r:id="rId56"/>
  </p:sldIdLst>
  <p:sldSz cx="12192000" cy="6858000"/>
  <p:notesSz cx="6858000" cy="116205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letusosa" id="{B3E019E4-7172-B24B-BEC5-8F3A464863B8}">
          <p14:sldIdLst>
            <p14:sldId id="257"/>
            <p14:sldId id="338"/>
            <p14:sldId id="339"/>
            <p14:sldId id="324"/>
            <p14:sldId id="340"/>
            <p14:sldId id="341"/>
            <p14:sldId id="342"/>
            <p14:sldId id="378"/>
            <p14:sldId id="379"/>
            <p14:sldId id="344"/>
            <p14:sldId id="345"/>
            <p14:sldId id="380"/>
            <p14:sldId id="381"/>
            <p14:sldId id="347"/>
            <p14:sldId id="348"/>
            <p14:sldId id="349"/>
            <p14:sldId id="350"/>
            <p14:sldId id="382"/>
            <p14:sldId id="352"/>
            <p14:sldId id="383"/>
            <p14:sldId id="355"/>
            <p14:sldId id="356"/>
            <p14:sldId id="384"/>
            <p14:sldId id="357"/>
            <p14:sldId id="359"/>
            <p14:sldId id="360"/>
            <p14:sldId id="363"/>
            <p14:sldId id="364"/>
            <p14:sldId id="385"/>
            <p14:sldId id="366"/>
            <p14:sldId id="367"/>
            <p14:sldId id="368"/>
            <p14:sldId id="369"/>
            <p14:sldId id="370"/>
            <p14:sldId id="386"/>
            <p14:sldId id="372"/>
            <p14:sldId id="371"/>
            <p14:sldId id="373"/>
            <p14:sldId id="387"/>
            <p14:sldId id="388"/>
            <p14:sldId id="389"/>
            <p14:sldId id="390"/>
            <p14:sldId id="391"/>
            <p14:sldId id="392"/>
            <p14:sldId id="393"/>
            <p14:sldId id="375"/>
            <p14:sldId id="376"/>
            <p14:sldId id="394"/>
            <p14:sldId id="377"/>
            <p14:sldId id="399"/>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095" autoAdjust="0"/>
    <p:restoredTop sz="74899" autoAdjust="0"/>
  </p:normalViewPr>
  <p:slideViewPr>
    <p:cSldViewPr snapToGrid="0">
      <p:cViewPr varScale="1">
        <p:scale>
          <a:sx n="50" d="100"/>
          <a:sy n="50" d="100"/>
        </p:scale>
        <p:origin x="436"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a:extLst>
              <a:ext uri="{FF2B5EF4-FFF2-40B4-BE49-F238E27FC236}">
                <a16:creationId xmlns:a16="http://schemas.microsoft.com/office/drawing/2014/main" id="{B339BF2D-6ADD-6642-BD8F-9AA139A16830}"/>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a:extLst>
              <a:ext uri="{FF2B5EF4-FFF2-40B4-BE49-F238E27FC236}">
                <a16:creationId xmlns:a16="http://schemas.microsoft.com/office/drawing/2014/main" id="{9546765A-AC34-E441-A243-1240FB59F33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FE63E84-7AF4-FD4D-AF19-0549193D11AF}" type="datetimeFigureOut">
              <a:rPr lang="fi-FI" smtClean="0"/>
              <a:t>30.1.2023</a:t>
            </a:fld>
            <a:endParaRPr lang="fi-FI"/>
          </a:p>
        </p:txBody>
      </p:sp>
      <p:sp>
        <p:nvSpPr>
          <p:cNvPr id="4" name="Alatunnisteen paikkamerkki 3">
            <a:extLst>
              <a:ext uri="{FF2B5EF4-FFF2-40B4-BE49-F238E27FC236}">
                <a16:creationId xmlns:a16="http://schemas.microsoft.com/office/drawing/2014/main" id="{3C5E6EAD-45AF-2A46-A091-CF1592AA5E03}"/>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a:extLst>
              <a:ext uri="{FF2B5EF4-FFF2-40B4-BE49-F238E27FC236}">
                <a16:creationId xmlns:a16="http://schemas.microsoft.com/office/drawing/2014/main" id="{79A4E491-751F-4944-905D-8964AF7F5E5A}"/>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D0235E7-FC2C-B446-B105-9AECB7EC0BD9}" type="slidenum">
              <a:rPr lang="fi-FI" smtClean="0"/>
              <a:t>‹#›</a:t>
            </a:fld>
            <a:endParaRPr lang="fi-FI"/>
          </a:p>
        </p:txBody>
      </p:sp>
    </p:spTree>
    <p:extLst>
      <p:ext uri="{BB962C8B-B14F-4D97-AF65-F5344CB8AC3E}">
        <p14:creationId xmlns:p14="http://schemas.microsoft.com/office/powerpoint/2010/main" val="245444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179046F-E8EB-0C47-86C7-1FD69868CBF9}" type="datetimeFigureOut">
              <a:rPr lang="fi-FI" smtClean="0"/>
              <a:t>30.1.2023</a:t>
            </a:fld>
            <a:endParaRPr lang="fi-FI"/>
          </a:p>
        </p:txBody>
      </p:sp>
      <p:sp>
        <p:nvSpPr>
          <p:cNvPr id="4" name="Dian kuvan paikkamerkki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0344212-3F84-8F44-8983-D695A965B2A8}" type="slidenum">
              <a:rPr lang="fi-FI" smtClean="0"/>
              <a:t>‹#›</a:t>
            </a:fld>
            <a:endParaRPr lang="fi-FI"/>
          </a:p>
        </p:txBody>
      </p:sp>
    </p:spTree>
    <p:extLst>
      <p:ext uri="{BB962C8B-B14F-4D97-AF65-F5344CB8AC3E}">
        <p14:creationId xmlns:p14="http://schemas.microsoft.com/office/powerpoint/2010/main" val="114687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It also includes the current activity, as represented by the value of the </a:t>
            </a:r>
            <a:r>
              <a:rPr lang="en-US" sz="1800" b="1" i="0" u="none" strike="noStrike" baseline="0" dirty="0">
                <a:solidFill>
                  <a:srgbClr val="00AEF0"/>
                </a:solidFill>
                <a:latin typeface="Palatino-Bold"/>
              </a:rPr>
              <a:t>program counter </a:t>
            </a:r>
            <a:r>
              <a:rPr lang="en-US" sz="1800" b="0" i="0" u="none" strike="noStrike" baseline="0" dirty="0">
                <a:solidFill>
                  <a:srgbClr val="231F20"/>
                </a:solidFill>
                <a:latin typeface="Palatino-Roman"/>
              </a:rPr>
              <a:t>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contents of the processor’s registers. A process generally also includes the process </a:t>
            </a:r>
            <a:r>
              <a:rPr lang="en-US" sz="1800" b="1" i="0" u="none" strike="noStrike" baseline="0" dirty="0">
                <a:solidFill>
                  <a:srgbClr val="00AEF0"/>
                </a:solidFill>
                <a:latin typeface="Palatino-Bold"/>
              </a:rPr>
              <a:t>stack</a:t>
            </a:r>
            <a:r>
              <a:rPr lang="en-US" sz="1800" b="0" i="0" u="none" strike="noStrike" baseline="0" dirty="0">
                <a:solidFill>
                  <a:srgbClr val="231F20"/>
                </a:solidFill>
                <a:latin typeface="Palatino-Roman"/>
              </a:rPr>
              <a:t>, which contains temporary data (such as function</a:t>
            </a:r>
          </a:p>
          <a:p>
            <a:pPr algn="l"/>
            <a:r>
              <a:rPr lang="en-US" sz="1800" b="0" i="0" u="none" strike="noStrike" baseline="0" dirty="0">
                <a:solidFill>
                  <a:srgbClr val="231F20"/>
                </a:solidFill>
                <a:latin typeface="Palatino-Roman"/>
              </a:rPr>
              <a:t>parameters, return addresses, and local variables), and a </a:t>
            </a:r>
            <a:r>
              <a:rPr lang="en-US" sz="1800" b="1" i="0" u="none" strike="noStrike" baseline="0" dirty="0">
                <a:solidFill>
                  <a:srgbClr val="00AEF0"/>
                </a:solidFill>
                <a:latin typeface="Palatino-Bold"/>
              </a:rPr>
              <a:t>data section</a:t>
            </a:r>
            <a:r>
              <a:rPr lang="en-US" sz="1800" b="0" i="0" u="none" strike="noStrike" baseline="0" dirty="0">
                <a:solidFill>
                  <a:srgbClr val="231F20"/>
                </a:solidFill>
                <a:latin typeface="Palatino-Roman"/>
              </a:rPr>
              <a:t>, which contains global variables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 process may also include a </a:t>
            </a:r>
            <a:r>
              <a:rPr lang="en-US" sz="1800" b="1" i="0" u="none" strike="noStrike" baseline="0" dirty="0">
                <a:solidFill>
                  <a:srgbClr val="00AEF0"/>
                </a:solidFill>
                <a:latin typeface="Palatino-Bold"/>
              </a:rPr>
              <a:t>heap</a:t>
            </a:r>
            <a:r>
              <a:rPr lang="en-US" sz="1800" b="0" i="0" u="none" strike="noStrike" baseline="0" dirty="0">
                <a:solidFill>
                  <a:srgbClr val="231F20"/>
                </a:solidFill>
                <a:latin typeface="Palatino-Roman"/>
              </a:rPr>
              <a:t>, which is memory that is dynamically allocated during process run time.</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5</a:t>
            </a:fld>
            <a:endParaRPr lang="fi-FI"/>
          </a:p>
        </p:txBody>
      </p:sp>
    </p:spTree>
    <p:extLst>
      <p:ext uri="{BB962C8B-B14F-4D97-AF65-F5344CB8AC3E}">
        <p14:creationId xmlns:p14="http://schemas.microsoft.com/office/powerpoint/2010/main" val="353767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general-purpose computer system consists of one or more CPUs and a number of device controllers connected through a common bus that</a:t>
            </a:r>
          </a:p>
          <a:p>
            <a:r>
              <a:rPr lang="en-US" dirty="0"/>
              <a:t>provides access to shared memory</a:t>
            </a:r>
          </a:p>
          <a:p>
            <a:endParaRPr lang="en-US" dirty="0"/>
          </a:p>
          <a:p>
            <a:r>
              <a:rPr lang="en-US" dirty="0"/>
              <a:t>Each device controller is in charge of a specific type of device (for example, disk drives, audio devices, or video displays). The CPU and the device controllers can execute in parallel, competing for memory cycles. To ensure orderly access to the shared memory, a memory controller synchronizes access to the memory. Each device controller is in charge of a specific type of device (for example, disk drives, audio devices, or video displays). The CPU and the device controllers can execute in parallel, competing for memory cycles. To ensure orderly access to the shared memory, a memory controller synchronizes access to the memory.</a:t>
            </a:r>
          </a:p>
          <a:p>
            <a:endParaRPr lang="en-US" dirty="0"/>
          </a:p>
          <a:p>
            <a:endParaRPr lang="en-US" dirty="0"/>
          </a:p>
          <a:p>
            <a:r>
              <a:rPr lang="en-US" dirty="0"/>
              <a:t>For a computer to start running—for instance, when it is powered up or rebooted—it needs to have an initial program to run. This initial program,</a:t>
            </a:r>
          </a:p>
          <a:p>
            <a:r>
              <a:rPr lang="en-US" dirty="0"/>
              <a:t>or bootstrap program, tends to be simple. Typically, it is stored within the computer hardware in read-only memory (ROM) or electrically erasable</a:t>
            </a:r>
          </a:p>
          <a:p>
            <a:r>
              <a:rPr lang="en-US" dirty="0"/>
              <a:t>programmable read-only memory (EEPROM), known by the general term firmware. It initializes all aspects of the system, from CPU registers to device</a:t>
            </a:r>
          </a:p>
          <a:p>
            <a:r>
              <a:rPr lang="en-US" dirty="0"/>
              <a:t>controllers to memory content. The bootstrap program must know how to load the operating system and how to start executing that system.</a:t>
            </a:r>
          </a:p>
          <a:p>
            <a:endParaRPr lang="en-US" dirty="0"/>
          </a:p>
          <a:p>
            <a:r>
              <a:rPr lang="en-US" dirty="0"/>
              <a:t>Bootstrap program needs to know where the kernel program of the OS is located and should be loaded into the memory.</a:t>
            </a:r>
          </a:p>
          <a:p>
            <a:endParaRPr lang="en-US" dirty="0"/>
          </a:p>
          <a:p>
            <a:pPr algn="l"/>
            <a:r>
              <a:rPr lang="en-US" sz="1800" b="0" i="0" u="none" strike="noStrike" baseline="0" dirty="0">
                <a:solidFill>
                  <a:srgbClr val="231F20"/>
                </a:solidFill>
                <a:latin typeface="Palatino-Roman"/>
              </a:rPr>
              <a:t>Once the kernel is loaded and executing, it can start providing services to the system and its users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Once the kernel is loaded and executing, it can start providing services to</a:t>
            </a:r>
          </a:p>
          <a:p>
            <a:pPr algn="l"/>
            <a:r>
              <a:rPr lang="en-US" sz="1800" b="0" i="0" u="none" strike="noStrike" baseline="0" dirty="0">
                <a:solidFill>
                  <a:srgbClr val="231F20"/>
                </a:solidFill>
                <a:latin typeface="Palatino-Roman"/>
              </a:rPr>
              <a:t>the system and its users. Some services are provided outside of the kernel, by</a:t>
            </a:r>
          </a:p>
          <a:p>
            <a:pPr algn="l"/>
            <a:r>
              <a:rPr lang="en-US" sz="1800" b="0" i="0" u="none" strike="noStrike" baseline="0" dirty="0">
                <a:solidFill>
                  <a:srgbClr val="231F20"/>
                </a:solidFill>
                <a:latin typeface="Palatino-Roman"/>
              </a:rPr>
              <a:t>system programs that are loaded into memory at boot time to become </a:t>
            </a:r>
            <a:r>
              <a:rPr lang="en-US" sz="1800" b="1" i="0" u="none" strike="noStrike" baseline="0" dirty="0">
                <a:solidFill>
                  <a:srgbClr val="00AEF0"/>
                </a:solidFill>
                <a:latin typeface="Palatino-Bold"/>
              </a:rPr>
              <a:t>system</a:t>
            </a:r>
          </a:p>
          <a:p>
            <a:pPr algn="l"/>
            <a:r>
              <a:rPr lang="en-US" sz="1800" b="1" i="0" u="none" strike="noStrike" baseline="0" dirty="0">
                <a:solidFill>
                  <a:srgbClr val="00AEF0"/>
                </a:solidFill>
                <a:latin typeface="Palatino-Bold"/>
              </a:rPr>
              <a:t>processes</a:t>
            </a:r>
            <a:r>
              <a:rPr lang="en-US" sz="1800" b="0" i="0" u="none" strike="noStrike" baseline="0" dirty="0">
                <a:solidFill>
                  <a:srgbClr val="231F20"/>
                </a:solidFill>
                <a:latin typeface="Palatino-Roman"/>
              </a:rPr>
              <a:t>, or </a:t>
            </a:r>
            <a:r>
              <a:rPr lang="en-US" sz="1800" b="1" i="0" u="none" strike="noStrike" baseline="0" dirty="0">
                <a:solidFill>
                  <a:srgbClr val="00AEF0"/>
                </a:solidFill>
                <a:latin typeface="Palatino-Bold"/>
              </a:rPr>
              <a:t>system daemons </a:t>
            </a:r>
            <a:r>
              <a:rPr lang="en-US" sz="1800" b="0" i="0" u="none" strike="noStrike" baseline="0" dirty="0">
                <a:solidFill>
                  <a:srgbClr val="231F20"/>
                </a:solidFill>
                <a:latin typeface="Palatino-Roman"/>
              </a:rPr>
              <a:t>that run the entire time the kernel is running.</a:t>
            </a:r>
          </a:p>
          <a:p>
            <a:pPr algn="l"/>
            <a:r>
              <a:rPr lang="en-US" sz="1800" b="0" i="0" u="none" strike="noStrike" baseline="0" dirty="0">
                <a:solidFill>
                  <a:srgbClr val="231F20"/>
                </a:solidFill>
                <a:latin typeface="Palatino-Roman"/>
              </a:rPr>
              <a:t>On UNIX, the first system process is </a:t>
            </a:r>
            <a:r>
              <a:rPr lang="en-US" sz="1800" b="0" i="0" u="none" strike="noStrike" baseline="0" dirty="0">
                <a:solidFill>
                  <a:srgbClr val="231F20"/>
                </a:solidFill>
                <a:latin typeface="NimbusRomNo9L-Regu"/>
              </a:rPr>
              <a:t>“</a:t>
            </a:r>
            <a:r>
              <a:rPr lang="en-US" sz="1800" b="0" i="0" u="none" strike="noStrike" baseline="0" dirty="0" err="1">
                <a:solidFill>
                  <a:srgbClr val="231F20"/>
                </a:solidFill>
                <a:latin typeface="Palatino-Roman"/>
              </a:rPr>
              <a:t>init</a:t>
            </a:r>
            <a:r>
              <a:rPr lang="en-US" sz="1800" b="0" i="0" u="none" strike="noStrike" baseline="0" dirty="0">
                <a:solidFill>
                  <a:srgbClr val="231F20"/>
                </a:solidFill>
                <a:latin typeface="Palatino-Roman"/>
              </a:rPr>
              <a:t>,</a:t>
            </a:r>
            <a:r>
              <a:rPr lang="en-US" sz="1800" b="0" i="0" u="none" strike="noStrike" baseline="0" dirty="0">
                <a:solidFill>
                  <a:srgbClr val="231F20"/>
                </a:solidFill>
                <a:latin typeface="NimbusRomNo9L-Regu"/>
              </a:rPr>
              <a:t>” </a:t>
            </a:r>
            <a:r>
              <a:rPr lang="en-US" sz="1800" b="0" i="0" u="none" strike="noStrike" baseline="0" dirty="0">
                <a:solidFill>
                  <a:srgbClr val="231F20"/>
                </a:solidFill>
                <a:latin typeface="Palatino-Roman"/>
              </a:rPr>
              <a:t>and it starts many other daemons.</a:t>
            </a:r>
          </a:p>
          <a:p>
            <a:pPr algn="l"/>
            <a:r>
              <a:rPr lang="en-US" sz="1800" b="0" i="0" u="none" strike="noStrike" baseline="0" dirty="0">
                <a:solidFill>
                  <a:srgbClr val="231F20"/>
                </a:solidFill>
                <a:latin typeface="Palatino-Roman"/>
              </a:rPr>
              <a:t>Once this phase is complete, the system is fully booted, and the system waits</a:t>
            </a:r>
          </a:p>
          <a:p>
            <a:pPr algn="l"/>
            <a:r>
              <a:rPr lang="en-US" sz="1800" b="0" i="0" u="none" strike="noStrike" baseline="0" dirty="0">
                <a:solidFill>
                  <a:srgbClr val="231F20"/>
                </a:solidFill>
                <a:latin typeface="Palatino-Roman"/>
              </a:rPr>
              <a:t>for some event to occur.</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14</a:t>
            </a:fld>
            <a:endParaRPr lang="fi-FI"/>
          </a:p>
        </p:txBody>
      </p:sp>
    </p:spTree>
    <p:extLst>
      <p:ext uri="{BB962C8B-B14F-4D97-AF65-F5344CB8AC3E}">
        <p14:creationId xmlns:p14="http://schemas.microsoft.com/office/powerpoint/2010/main" val="25220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processes enter the system, they are put into a job queue, which consists of all processes in the system. The processes that are residing in main memory</a:t>
            </a:r>
          </a:p>
          <a:p>
            <a:r>
              <a:rPr lang="en-US" dirty="0"/>
              <a:t>and are ready and waiting to execute are kept on a list called the ready queue. This queue is generally stored as a linked list.</a:t>
            </a:r>
          </a:p>
          <a:p>
            <a:endParaRPr lang="en-US" dirty="0"/>
          </a:p>
          <a:p>
            <a:pPr algn="l"/>
            <a:r>
              <a:rPr lang="en-US" sz="1800" b="0" i="0" u="none" strike="noStrike" baseline="0" dirty="0">
                <a:solidFill>
                  <a:srgbClr val="231F20"/>
                </a:solidFill>
                <a:latin typeface="Palatino-Roman"/>
              </a:rPr>
              <a:t>A ready-queue header contains pointers to the first and final PCBs in the list. Each PCB includes a pointer field  that points to the next PCB in the ready queue.</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list of processes waiting for a particular I/O device is called a </a:t>
            </a:r>
            <a:r>
              <a:rPr lang="en-US" sz="1800" b="1" i="0" u="none" strike="noStrike" baseline="0" dirty="0">
                <a:solidFill>
                  <a:srgbClr val="00AEF0"/>
                </a:solidFill>
                <a:latin typeface="Palatino-Bold"/>
              </a:rPr>
              <a:t>device queue</a:t>
            </a:r>
            <a:r>
              <a:rPr lang="en-US" sz="1800" b="0" i="0" u="none" strike="noStrike" baseline="0" dirty="0">
                <a:solidFill>
                  <a:srgbClr val="231F20"/>
                </a:solidFill>
                <a:latin typeface="Palatino-Roman"/>
              </a:rPr>
              <a:t>.</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15</a:t>
            </a:fld>
            <a:endParaRPr lang="fi-FI"/>
          </a:p>
        </p:txBody>
      </p:sp>
    </p:spTree>
    <p:extLst>
      <p:ext uri="{BB962C8B-B14F-4D97-AF65-F5344CB8AC3E}">
        <p14:creationId xmlns:p14="http://schemas.microsoft.com/office/powerpoint/2010/main" val="327532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Queueing Diagram</a:t>
            </a:r>
          </a:p>
          <a:p>
            <a:endParaRPr lang="en-US" dirty="0"/>
          </a:p>
          <a:p>
            <a:pPr algn="l"/>
            <a:r>
              <a:rPr lang="en-US" sz="1800" b="0" i="0" u="none" strike="noStrike" baseline="0" dirty="0">
                <a:solidFill>
                  <a:srgbClr val="231F20"/>
                </a:solidFill>
                <a:latin typeface="Palatino-Roman"/>
              </a:rPr>
              <a:t>Each rectangular box represents a queue. Two types of queues are present: the ready queue and a set of device queues.</a:t>
            </a:r>
          </a:p>
          <a:p>
            <a:pPr algn="l"/>
            <a:r>
              <a:rPr lang="en-US" sz="1800" b="0" i="0" u="none" strike="noStrike" baseline="0" dirty="0">
                <a:solidFill>
                  <a:srgbClr val="231F20"/>
                </a:solidFill>
                <a:latin typeface="Palatino-Roman"/>
              </a:rPr>
              <a:t> </a:t>
            </a:r>
          </a:p>
          <a:p>
            <a:pPr algn="l"/>
            <a:r>
              <a:rPr lang="en-US" sz="1800" b="0" i="0" u="none" strike="noStrike" baseline="0" dirty="0">
                <a:solidFill>
                  <a:srgbClr val="231F20"/>
                </a:solidFill>
                <a:latin typeface="Palatino-Roman"/>
              </a:rPr>
              <a:t> The circles represent the resources that serve the queues, and the arrows indicate the flow of processes in the system.</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 new process is initially put in the ready queue. It waits there until it is selected for execution, or </a:t>
            </a:r>
            <a:r>
              <a:rPr lang="en-US" sz="1800" b="1" i="0" u="none" strike="noStrike" baseline="0" dirty="0">
                <a:solidFill>
                  <a:srgbClr val="00AEF0"/>
                </a:solidFill>
                <a:latin typeface="Palatino-Bold"/>
              </a:rPr>
              <a:t>dispatched</a:t>
            </a:r>
            <a:r>
              <a:rPr lang="en-US" sz="1800" b="0" i="0" u="none" strike="noStrike" baseline="0" dirty="0">
                <a:solidFill>
                  <a:srgbClr val="231F20"/>
                </a:solidFill>
                <a:latin typeface="Palatino-Roman"/>
              </a:rPr>
              <a:t>.</a:t>
            </a: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16</a:t>
            </a:fld>
            <a:endParaRPr lang="fi-FI"/>
          </a:p>
        </p:txBody>
      </p:sp>
    </p:spTree>
    <p:extLst>
      <p:ext uri="{BB962C8B-B14F-4D97-AF65-F5344CB8AC3E}">
        <p14:creationId xmlns:p14="http://schemas.microsoft.com/office/powerpoint/2010/main" val="204321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process of selecting the process from the queue is called as scheduler.</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Often time more processes are submitted for execution that CPU capacity. These processes are stored in mass storage device like disk.</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long-term scheduler, or job scheduler, selects processes from this pool and loads them into memory for execution.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1" i="0" u="none" strike="noStrike" baseline="0" dirty="0">
                <a:solidFill>
                  <a:srgbClr val="00AEF0"/>
                </a:solidFill>
                <a:latin typeface="Palatino-Bold"/>
              </a:rPr>
              <a:t>short-term scheduler</a:t>
            </a:r>
            <a:r>
              <a:rPr lang="en-US" sz="1800" b="0" i="0" u="none" strike="noStrike" baseline="0" dirty="0">
                <a:solidFill>
                  <a:srgbClr val="231F20"/>
                </a:solidFill>
                <a:latin typeface="Palatino-Roman"/>
              </a:rPr>
              <a:t>, or </a:t>
            </a:r>
            <a:r>
              <a:rPr lang="en-US" sz="1800" b="1" i="0" u="none" strike="noStrike" baseline="0" dirty="0">
                <a:solidFill>
                  <a:srgbClr val="00AEF0"/>
                </a:solidFill>
                <a:latin typeface="Palatino-Bold"/>
              </a:rPr>
              <a:t>CPU scheduler</a:t>
            </a:r>
            <a:r>
              <a:rPr lang="en-US" sz="1800" b="0" i="0" u="none" strike="noStrike" baseline="0" dirty="0">
                <a:solidFill>
                  <a:srgbClr val="231F20"/>
                </a:solidFill>
                <a:latin typeface="Palatino-Roman"/>
              </a:rPr>
              <a:t>, selects from among the processes that are ready to execute and allocates the CPU to one of them.</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long-term scheduler controls the </a:t>
            </a:r>
            <a:r>
              <a:rPr lang="en-US" sz="1800" b="1" i="0" u="none" strike="noStrike" baseline="0" dirty="0">
                <a:solidFill>
                  <a:srgbClr val="00AEF0"/>
                </a:solidFill>
                <a:latin typeface="Palatino-Bold"/>
              </a:rPr>
              <a:t>degree of multiprogramming </a:t>
            </a:r>
            <a:r>
              <a:rPr lang="en-US" sz="1800" b="0" i="0" u="none" strike="noStrike" baseline="0" dirty="0">
                <a:solidFill>
                  <a:srgbClr val="231F20"/>
                </a:solidFill>
                <a:latin typeface="Palatino-Roman"/>
              </a:rPr>
              <a:t>(the number of processes in memory).</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An </a:t>
            </a:r>
            <a:r>
              <a:rPr lang="en-US" sz="1800" b="1" i="0" u="none" strike="noStrike" baseline="0" dirty="0">
                <a:solidFill>
                  <a:srgbClr val="00AEF0"/>
                </a:solidFill>
                <a:latin typeface="Palatino-Bold"/>
              </a:rPr>
              <a:t>I/O-bound process </a:t>
            </a:r>
            <a:r>
              <a:rPr lang="en-US" sz="1800" b="0" i="0" u="none" strike="noStrike" baseline="0" dirty="0">
                <a:solidFill>
                  <a:srgbClr val="231F20"/>
                </a:solidFill>
                <a:latin typeface="Palatino-Roman"/>
              </a:rPr>
              <a:t>is one that spends more of its time doing I/O than it spends doing computations.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 </a:t>
            </a:r>
            <a:r>
              <a:rPr lang="en-US" sz="1800" b="1" i="0" u="none" strike="noStrike" baseline="0" dirty="0">
                <a:solidFill>
                  <a:srgbClr val="00AEF0"/>
                </a:solidFill>
                <a:latin typeface="Palatino-Bold"/>
              </a:rPr>
              <a:t>CPU-bound process</a:t>
            </a:r>
            <a:r>
              <a:rPr lang="en-US" sz="1800" b="0" i="0" u="none" strike="noStrike" baseline="0" dirty="0">
                <a:solidFill>
                  <a:srgbClr val="231F20"/>
                </a:solidFill>
                <a:latin typeface="Palatino-Roman"/>
              </a:rPr>
              <a:t>, in contrast, generates I/O requests infrequently, using more of its time doing computations.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A long-term scheduler select a good </a:t>
            </a:r>
            <a:r>
              <a:rPr lang="en-US" sz="1800" b="1" i="1" u="none" strike="noStrike" baseline="0" dirty="0">
                <a:solidFill>
                  <a:srgbClr val="231F20"/>
                </a:solidFill>
                <a:latin typeface="Palatino-BoldItalic"/>
              </a:rPr>
              <a:t>process mix </a:t>
            </a:r>
            <a:r>
              <a:rPr lang="en-US" sz="1800" b="0" i="0" u="none" strike="noStrike" baseline="0" dirty="0">
                <a:solidFill>
                  <a:srgbClr val="231F20"/>
                </a:solidFill>
                <a:latin typeface="Palatino-Roman"/>
              </a:rPr>
              <a:t>of I/O-bound and CPU-bound processes.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If all processes are I/O bound, the ready queue will almost always be empty, and the short-term scheduler will have little to do.</a:t>
            </a: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primary distinction between these two schedulers lies in frequency of execution. The short-term scheduler must select a new process for the CPU</a:t>
            </a:r>
          </a:p>
          <a:p>
            <a:pPr algn="l"/>
            <a:r>
              <a:rPr lang="en-US" sz="1800" b="0" i="0" u="none" strike="noStrike" baseline="0" dirty="0">
                <a:solidFill>
                  <a:srgbClr val="231F20"/>
                </a:solidFill>
                <a:latin typeface="Palatino-Roman"/>
              </a:rPr>
              <a:t>frequently. A process may execute for only a few milliseconds before waiting for an I/O request. Often, the short-term scheduler executes at least once every 100 milliseconds. Because of the short time between executions, the short-term scheduler must be fast.</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long-term scheduler executes much less frequently; minutes may separate the creation of one new process and the next. </a:t>
            </a:r>
          </a:p>
          <a:p>
            <a:pPr algn="l"/>
            <a:r>
              <a:rPr lang="en-US" sz="1800" b="0" i="0" u="none" strike="noStrike" baseline="0" dirty="0">
                <a:solidFill>
                  <a:srgbClr val="231F20"/>
                </a:solidFill>
                <a:latin typeface="Palatino-Roman"/>
              </a:rPr>
              <a:t>The long-term scheduler controls the </a:t>
            </a:r>
            <a:r>
              <a:rPr lang="en-US" sz="1800" b="1" i="0" u="none" strike="noStrike" baseline="0" dirty="0">
                <a:solidFill>
                  <a:srgbClr val="00AEF0"/>
                </a:solidFill>
                <a:latin typeface="Palatino-Bold"/>
              </a:rPr>
              <a:t>degree of multiprogramming.</a:t>
            </a:r>
          </a:p>
          <a:p>
            <a:pPr algn="l"/>
            <a:endParaRPr lang="en-US" sz="1800" b="1" i="0" u="none" strike="noStrike" baseline="0" dirty="0">
              <a:solidFill>
                <a:srgbClr val="00AEF0"/>
              </a:solidFill>
              <a:latin typeface="Palatino-Bold"/>
            </a:endParaRP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19</a:t>
            </a:fld>
            <a:endParaRPr lang="fi-FI"/>
          </a:p>
        </p:txBody>
      </p:sp>
    </p:spTree>
    <p:extLst>
      <p:ext uri="{BB962C8B-B14F-4D97-AF65-F5344CB8AC3E}">
        <p14:creationId xmlns:p14="http://schemas.microsoft.com/office/powerpoint/2010/main" val="56432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key idea behind a medium-term scheduler is that sometimes it can be advantageous to remove a process from memory</a:t>
            </a:r>
          </a:p>
          <a:p>
            <a:pPr algn="l"/>
            <a:r>
              <a:rPr lang="en-US" sz="1800" b="0" i="0" u="none" strike="noStrike" baseline="0" dirty="0">
                <a:solidFill>
                  <a:srgbClr val="231F20"/>
                </a:solidFill>
                <a:latin typeface="Palatino-Roman"/>
              </a:rPr>
              <a:t>(and from active contention for the CPU) and thus reduce the degree of multiprogramming.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Later, the process can be reintroduced into memory, and its execution can be continued where it left off. This scheme is called </a:t>
            </a:r>
            <a:r>
              <a:rPr lang="en-US" sz="1800" b="1" i="0" u="none" strike="noStrike" baseline="0" dirty="0">
                <a:solidFill>
                  <a:srgbClr val="00AEF0"/>
                </a:solidFill>
                <a:latin typeface="Palatino-Bold"/>
              </a:rPr>
              <a:t>swapping</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20</a:t>
            </a:fld>
            <a:endParaRPr lang="fi-FI"/>
          </a:p>
        </p:txBody>
      </p:sp>
    </p:spTree>
    <p:extLst>
      <p:ext uri="{BB962C8B-B14F-4D97-AF65-F5344CB8AC3E}">
        <p14:creationId xmlns:p14="http://schemas.microsoft.com/office/powerpoint/2010/main" val="438239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interrupts cause the operating system to change a CPU from its current task and to run a kernel routine. </a:t>
            </a:r>
          </a:p>
          <a:p>
            <a:endParaRPr lang="en-US" dirty="0"/>
          </a:p>
          <a:p>
            <a:pPr algn="l"/>
            <a:r>
              <a:rPr lang="en-US" sz="1800" b="0" i="0" u="none" strike="noStrike" baseline="0" dirty="0">
                <a:solidFill>
                  <a:srgbClr val="231F20"/>
                </a:solidFill>
                <a:latin typeface="Palatino-Roman"/>
              </a:rPr>
              <a:t>When an interrupt occurs, the system needs to save the current </a:t>
            </a:r>
            <a:r>
              <a:rPr lang="en-US" sz="1800" b="1" i="0" u="none" strike="noStrike" baseline="0" dirty="0">
                <a:solidFill>
                  <a:srgbClr val="00AEF0"/>
                </a:solidFill>
                <a:latin typeface="Palatino-Bold"/>
              </a:rPr>
              <a:t>context </a:t>
            </a:r>
            <a:r>
              <a:rPr lang="en-US" sz="1800" b="0" i="0" u="none" strike="noStrike" baseline="0" dirty="0">
                <a:solidFill>
                  <a:srgbClr val="231F20"/>
                </a:solidFill>
                <a:latin typeface="Palatino-Roman"/>
              </a:rPr>
              <a:t>of the process running on the CPU so that</a:t>
            </a:r>
          </a:p>
          <a:p>
            <a:pPr algn="l"/>
            <a:r>
              <a:rPr lang="en-US" sz="1800" b="0" i="0" u="none" strike="noStrike" baseline="0" dirty="0">
                <a:solidFill>
                  <a:srgbClr val="231F20"/>
                </a:solidFill>
                <a:latin typeface="Palatino-Roman"/>
              </a:rPr>
              <a:t>it can restore that context when its processing is done, essentially suspending the process and then resuming it.</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context is represented in the PCB of the process.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It includes the value of the CPU registers, the process, and memory-management information.</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we perform a </a:t>
            </a:r>
            <a:r>
              <a:rPr lang="en-US" sz="1800" b="1" i="0" u="none" strike="noStrike" baseline="0" dirty="0">
                <a:solidFill>
                  <a:srgbClr val="00AEF0"/>
                </a:solidFill>
                <a:latin typeface="Palatino-Bold"/>
              </a:rPr>
              <a:t>state save </a:t>
            </a:r>
            <a:r>
              <a:rPr lang="en-US" sz="1800" b="0" i="0" u="none" strike="noStrike" baseline="0" dirty="0">
                <a:solidFill>
                  <a:srgbClr val="231F20"/>
                </a:solidFill>
                <a:latin typeface="Palatino-Roman"/>
              </a:rPr>
              <a:t>of the current state of the CPU, be it in kernel or user mode,  and then a </a:t>
            </a:r>
            <a:r>
              <a:rPr lang="en-US" sz="1800" b="1" i="0" u="none" strike="noStrike" baseline="0" dirty="0">
                <a:solidFill>
                  <a:srgbClr val="00AEF0"/>
                </a:solidFill>
                <a:latin typeface="Palatino-Bold"/>
              </a:rPr>
              <a:t>state restore </a:t>
            </a:r>
            <a:r>
              <a:rPr lang="en-US" sz="1800" b="0" i="0" u="none" strike="noStrike" baseline="0" dirty="0">
                <a:solidFill>
                  <a:srgbClr val="231F20"/>
                </a:solidFill>
                <a:latin typeface="Palatino-Roman"/>
              </a:rPr>
              <a:t>to resume operations.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Context-switch times are highly dependent on hardware support. For instance, some processors (such as the Sun UltraSPARC) provide multiple sets</a:t>
            </a:r>
          </a:p>
          <a:p>
            <a:pPr algn="l"/>
            <a:r>
              <a:rPr lang="en-US" sz="1800" b="0" i="0" u="none" strike="noStrike" baseline="0" dirty="0">
                <a:solidFill>
                  <a:srgbClr val="231F20"/>
                </a:solidFill>
                <a:latin typeface="Palatino-Roman"/>
              </a:rPr>
              <a:t>of registers. A context switch here simply requires changing the pointer to the current register set.</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22</a:t>
            </a:fld>
            <a:endParaRPr lang="fi-FI"/>
          </a:p>
        </p:txBody>
      </p:sp>
    </p:spTree>
    <p:extLst>
      <p:ext uri="{BB962C8B-B14F-4D97-AF65-F5344CB8AC3E}">
        <p14:creationId xmlns:p14="http://schemas.microsoft.com/office/powerpoint/2010/main" val="133166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a:t>
            </a:r>
            <a:r>
              <a:rPr lang="en-US" sz="1800" b="0" i="0" u="none" strike="noStrike" baseline="0" dirty="0" err="1">
                <a:solidFill>
                  <a:srgbClr val="231F20"/>
                </a:solidFill>
                <a:latin typeface="Palatino-Roman"/>
              </a:rPr>
              <a:t>pid</a:t>
            </a:r>
            <a:r>
              <a:rPr lang="en-US" sz="1800" b="0" i="0" u="none" strike="noStrike" baseline="0" dirty="0">
                <a:solidFill>
                  <a:srgbClr val="231F20"/>
                </a:solidFill>
                <a:latin typeface="Palatino-Roman"/>
              </a:rPr>
              <a:t> provides a unique value for each process in the system, and it can be used as an index to access various attributes of a process within the kernel.</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0" i="0" u="none" strike="noStrike" baseline="0" dirty="0" err="1">
                <a:solidFill>
                  <a:srgbClr val="231F20"/>
                </a:solidFill>
                <a:latin typeface="CMTT10"/>
              </a:rPr>
              <a:t>init</a:t>
            </a:r>
            <a:r>
              <a:rPr lang="en-US" sz="1800" b="0" i="0" u="none" strike="noStrike" baseline="0" dirty="0">
                <a:solidFill>
                  <a:srgbClr val="231F20"/>
                </a:solidFill>
                <a:latin typeface="CMTT10"/>
              </a:rPr>
              <a:t> </a:t>
            </a:r>
            <a:r>
              <a:rPr lang="en-US" sz="1800" b="0" i="0" u="none" strike="noStrike" baseline="0" dirty="0">
                <a:solidFill>
                  <a:srgbClr val="231F20"/>
                </a:solidFill>
                <a:latin typeface="Palatino-Roman"/>
              </a:rPr>
              <a:t>process (which always has a </a:t>
            </a:r>
            <a:r>
              <a:rPr lang="en-US" sz="1800" b="0" i="0" u="none" strike="noStrike" baseline="0" dirty="0" err="1">
                <a:solidFill>
                  <a:srgbClr val="231F20"/>
                </a:solidFill>
                <a:latin typeface="Palatino-Roman"/>
              </a:rPr>
              <a:t>pid</a:t>
            </a:r>
            <a:r>
              <a:rPr lang="en-US" sz="1800" b="0" i="0" u="none" strike="noStrike" baseline="0" dirty="0">
                <a:solidFill>
                  <a:srgbClr val="231F20"/>
                </a:solidFill>
                <a:latin typeface="Palatino-Roman"/>
              </a:rPr>
              <a:t> of 1) serves as the root parent process for all user processes.</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0" i="0" u="none" strike="noStrike" baseline="0" dirty="0" err="1">
                <a:solidFill>
                  <a:srgbClr val="231F20"/>
                </a:solidFill>
                <a:latin typeface="CMTT10"/>
              </a:rPr>
              <a:t>kthreadd</a:t>
            </a:r>
            <a:r>
              <a:rPr lang="en-US" sz="1800" b="0" i="0" u="none" strike="noStrike" baseline="0" dirty="0">
                <a:solidFill>
                  <a:srgbClr val="231F20"/>
                </a:solidFill>
                <a:latin typeface="CMTT10"/>
              </a:rPr>
              <a:t> </a:t>
            </a:r>
            <a:r>
              <a:rPr lang="en-US" sz="1800" b="0" i="0" u="none" strike="noStrike" baseline="0" dirty="0">
                <a:solidFill>
                  <a:srgbClr val="231F20"/>
                </a:solidFill>
                <a:latin typeface="Palatino-Roman"/>
              </a:rPr>
              <a:t>process is responsible for creating additional processes that perform tasks on behalf of the kernel.</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0" i="0" u="none" strike="noStrike" baseline="0" dirty="0" err="1">
                <a:solidFill>
                  <a:srgbClr val="231F20"/>
                </a:solidFill>
                <a:latin typeface="CMTT10"/>
              </a:rPr>
              <a:t>sshd</a:t>
            </a:r>
            <a:r>
              <a:rPr lang="en-US" sz="1800" b="0" i="0" u="none" strike="noStrike" baseline="0" dirty="0">
                <a:solidFill>
                  <a:srgbClr val="231F20"/>
                </a:solidFill>
                <a:latin typeface="CMTT10"/>
              </a:rPr>
              <a:t> </a:t>
            </a:r>
            <a:r>
              <a:rPr lang="en-US" sz="1800" b="0" i="0" u="none" strike="noStrike" baseline="0" dirty="0">
                <a:solidFill>
                  <a:srgbClr val="231F20"/>
                </a:solidFill>
                <a:latin typeface="Palatino-Roman"/>
              </a:rPr>
              <a:t>process is responsible for managing clients that connect to the system by using </a:t>
            </a:r>
            <a:r>
              <a:rPr lang="en-US" sz="1800" b="0" i="0" u="none" strike="noStrike" baseline="0" dirty="0" err="1">
                <a:solidFill>
                  <a:srgbClr val="231F20"/>
                </a:solidFill>
                <a:latin typeface="CMTT10"/>
              </a:rPr>
              <a:t>ssh</a:t>
            </a:r>
            <a:r>
              <a:rPr lang="en-US" sz="1800" b="0" i="0" u="none" strike="noStrike" baseline="0" dirty="0">
                <a:solidFill>
                  <a:srgbClr val="231F20"/>
                </a:solidFill>
                <a:latin typeface="CMTT10"/>
              </a:rPr>
              <a:t>.</a:t>
            </a:r>
          </a:p>
          <a:p>
            <a:pPr algn="l"/>
            <a:endParaRPr lang="en-US" sz="1800" b="0" i="0" u="none" strike="noStrike" baseline="0" dirty="0">
              <a:solidFill>
                <a:srgbClr val="231F20"/>
              </a:solidFill>
              <a:latin typeface="CMTT10"/>
            </a:endParaRP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24</a:t>
            </a:fld>
            <a:endParaRPr lang="fi-FI"/>
          </a:p>
        </p:txBody>
      </p:sp>
    </p:spTree>
    <p:extLst>
      <p:ext uri="{BB962C8B-B14F-4D97-AF65-F5344CB8AC3E}">
        <p14:creationId xmlns:p14="http://schemas.microsoft.com/office/powerpoint/2010/main" val="4193076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new process is created by the </a:t>
            </a:r>
            <a:r>
              <a:rPr lang="en-US" sz="1800" b="0" i="0" u="none" strike="noStrike" baseline="0" dirty="0">
                <a:solidFill>
                  <a:srgbClr val="231F20"/>
                </a:solidFill>
                <a:latin typeface="CMTT10"/>
              </a:rPr>
              <a:t>fork() </a:t>
            </a:r>
            <a:r>
              <a:rPr lang="en-US" sz="1800" b="0" i="0" u="none" strike="noStrike" baseline="0" dirty="0">
                <a:solidFill>
                  <a:srgbClr val="231F20"/>
                </a:solidFill>
                <a:latin typeface="Palatino-Roman"/>
              </a:rPr>
              <a:t>system</a:t>
            </a:r>
          </a:p>
          <a:p>
            <a:pPr algn="l"/>
            <a:r>
              <a:rPr lang="en-US" sz="1800" b="0" i="0" u="none" strike="noStrike" baseline="0" dirty="0">
                <a:solidFill>
                  <a:srgbClr val="231F20"/>
                </a:solidFill>
                <a:latin typeface="Palatino-Roman"/>
              </a:rPr>
              <a:t>call. The new process consists of a copy of the address space of the original</a:t>
            </a:r>
          </a:p>
          <a:p>
            <a:pPr algn="l"/>
            <a:r>
              <a:rPr lang="en-US" sz="1800" b="0" i="0" u="none" strike="noStrike" baseline="0" dirty="0">
                <a:solidFill>
                  <a:srgbClr val="231F20"/>
                </a:solidFill>
                <a:latin typeface="Palatino-Roman"/>
              </a:rPr>
              <a:t>process. This mechanism allows the parent process to communicate easily with</a:t>
            </a:r>
          </a:p>
          <a:p>
            <a:pPr algn="l"/>
            <a:r>
              <a:rPr lang="en-US" sz="1800" b="0" i="0" u="none" strike="noStrike" baseline="0" dirty="0">
                <a:solidFill>
                  <a:srgbClr val="231F20"/>
                </a:solidFill>
                <a:latin typeface="Palatino-Roman"/>
              </a:rPr>
              <a:t>its child process.</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25</a:t>
            </a:fld>
            <a:endParaRPr lang="fi-FI"/>
          </a:p>
        </p:txBody>
      </p:sp>
    </p:spTree>
    <p:extLst>
      <p:ext uri="{BB962C8B-B14F-4D97-AF65-F5344CB8AC3E}">
        <p14:creationId xmlns:p14="http://schemas.microsoft.com/office/powerpoint/2010/main" val="1806606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new process is created by the </a:t>
            </a:r>
            <a:r>
              <a:rPr lang="en-US" sz="1800" b="0" i="0" u="none" strike="noStrike" baseline="0" dirty="0">
                <a:solidFill>
                  <a:srgbClr val="231F20"/>
                </a:solidFill>
                <a:latin typeface="CMTT10"/>
              </a:rPr>
              <a:t>fork() </a:t>
            </a:r>
            <a:r>
              <a:rPr lang="en-US" sz="1800" b="0" i="0" u="none" strike="noStrike" baseline="0" dirty="0">
                <a:solidFill>
                  <a:srgbClr val="231F20"/>
                </a:solidFill>
                <a:latin typeface="Palatino-Roman"/>
              </a:rPr>
              <a:t>system</a:t>
            </a:r>
          </a:p>
          <a:p>
            <a:pPr algn="l"/>
            <a:r>
              <a:rPr lang="en-US" sz="1800" b="0" i="0" u="none" strike="noStrike" baseline="0" dirty="0">
                <a:solidFill>
                  <a:srgbClr val="231F20"/>
                </a:solidFill>
                <a:latin typeface="Palatino-Roman"/>
              </a:rPr>
              <a:t>call. The new process consists of a copy of the address space of the original</a:t>
            </a:r>
          </a:p>
          <a:p>
            <a:pPr algn="l"/>
            <a:r>
              <a:rPr lang="en-US" sz="1800" b="0" i="0" u="none" strike="noStrike" baseline="0" dirty="0">
                <a:solidFill>
                  <a:srgbClr val="231F20"/>
                </a:solidFill>
                <a:latin typeface="Palatino-Roman"/>
              </a:rPr>
              <a:t>process. This mechanism allows the parent process to communicate easily with</a:t>
            </a:r>
          </a:p>
          <a:p>
            <a:pPr algn="l"/>
            <a:r>
              <a:rPr lang="en-US" sz="1800" b="0" i="0" u="none" strike="noStrike" baseline="0" dirty="0">
                <a:solidFill>
                  <a:srgbClr val="231F20"/>
                </a:solidFill>
                <a:latin typeface="Palatino-Roman"/>
              </a:rPr>
              <a:t>its child process. Both processes (the parent and the child) continue execution</a:t>
            </a:r>
          </a:p>
          <a:p>
            <a:pPr algn="l"/>
            <a:r>
              <a:rPr lang="en-US" sz="1800" b="0" i="0" u="none" strike="noStrike" baseline="0" dirty="0">
                <a:solidFill>
                  <a:srgbClr val="231F20"/>
                </a:solidFill>
                <a:latin typeface="Palatino-Roman"/>
              </a:rPr>
              <a:t>at the instruction after the </a:t>
            </a:r>
            <a:r>
              <a:rPr lang="en-US" sz="1800" b="0" i="0" u="none" strike="noStrike" baseline="0" dirty="0">
                <a:solidFill>
                  <a:srgbClr val="231F20"/>
                </a:solidFill>
                <a:latin typeface="CMTT10"/>
              </a:rPr>
              <a:t>fork()</a:t>
            </a:r>
            <a:r>
              <a:rPr lang="en-US" sz="1800" b="0" i="0" u="none" strike="noStrike" baseline="0" dirty="0">
                <a:solidFill>
                  <a:srgbClr val="231F20"/>
                </a:solidFill>
                <a:latin typeface="Palatino-Roman"/>
              </a:rPr>
              <a:t>, with one difference: the return code for</a:t>
            </a:r>
          </a:p>
          <a:p>
            <a:pPr algn="l"/>
            <a:r>
              <a:rPr lang="en-US" sz="1800" b="0" i="0" u="none" strike="noStrike" baseline="0" dirty="0">
                <a:solidFill>
                  <a:srgbClr val="231F20"/>
                </a:solidFill>
                <a:latin typeface="Palatino-Roman"/>
              </a:rPr>
              <a:t>the </a:t>
            </a:r>
            <a:r>
              <a:rPr lang="en-US" sz="1800" b="0" i="0" u="none" strike="noStrike" baseline="0" dirty="0">
                <a:solidFill>
                  <a:srgbClr val="231F20"/>
                </a:solidFill>
                <a:latin typeface="CMTT10"/>
              </a:rPr>
              <a:t>fork() </a:t>
            </a:r>
            <a:r>
              <a:rPr lang="en-US" sz="1800" b="0" i="0" u="none" strike="noStrike" baseline="0" dirty="0">
                <a:solidFill>
                  <a:srgbClr val="231F20"/>
                </a:solidFill>
                <a:latin typeface="Palatino-Roman"/>
              </a:rPr>
              <a:t>is zero for the new (child) process, whereas the (nonzero) process</a:t>
            </a:r>
          </a:p>
          <a:p>
            <a:pPr algn="l"/>
            <a:r>
              <a:rPr lang="en-US" sz="1800" b="0" i="0" u="none" strike="noStrike" baseline="0" dirty="0">
                <a:solidFill>
                  <a:srgbClr val="231F20"/>
                </a:solidFill>
                <a:latin typeface="Palatino-Roman"/>
              </a:rPr>
              <a:t>identifier of the child is returned to the parent.</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26</a:t>
            </a:fld>
            <a:endParaRPr lang="fi-FI"/>
          </a:p>
        </p:txBody>
      </p:sp>
    </p:spTree>
    <p:extLst>
      <p:ext uri="{BB962C8B-B14F-4D97-AF65-F5344CB8AC3E}">
        <p14:creationId xmlns:p14="http://schemas.microsoft.com/office/powerpoint/2010/main" val="97950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process terminates when it finishes executing its final statement and asks the</a:t>
            </a:r>
          </a:p>
          <a:p>
            <a:pPr algn="l"/>
            <a:r>
              <a:rPr lang="en-US" sz="1800" b="0" i="0" u="none" strike="noStrike" baseline="0" dirty="0">
                <a:solidFill>
                  <a:srgbClr val="231F20"/>
                </a:solidFill>
                <a:latin typeface="Palatino-Roman"/>
              </a:rPr>
              <a:t>operating system to delete it by using the </a:t>
            </a:r>
            <a:r>
              <a:rPr lang="en-US" sz="1800" b="0" i="0" u="none" strike="noStrike" baseline="0" dirty="0">
                <a:solidFill>
                  <a:srgbClr val="231F20"/>
                </a:solidFill>
                <a:latin typeface="CMTT10"/>
              </a:rPr>
              <a:t>exit() </a:t>
            </a:r>
            <a:r>
              <a:rPr lang="en-US" sz="1800" b="0" i="0" u="none" strike="noStrike" baseline="0" dirty="0">
                <a:solidFill>
                  <a:srgbClr val="231F20"/>
                </a:solidFill>
                <a:latin typeface="Palatino-Roman"/>
              </a:rPr>
              <a:t>system call.</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Some systems do not allow a child to exist if its parent has terminated. In</a:t>
            </a:r>
          </a:p>
          <a:p>
            <a:pPr algn="l"/>
            <a:r>
              <a:rPr lang="en-US" sz="1800" b="0" i="0" u="none" strike="noStrike" baseline="0" dirty="0">
                <a:solidFill>
                  <a:srgbClr val="231F20"/>
                </a:solidFill>
                <a:latin typeface="Palatino-Roman"/>
              </a:rPr>
              <a:t>such systems, if a process terminates (either normally or abnormally), then</a:t>
            </a:r>
          </a:p>
          <a:p>
            <a:pPr algn="l"/>
            <a:r>
              <a:rPr lang="en-US" sz="1800" b="0" i="0" u="none" strike="noStrike" baseline="0" dirty="0">
                <a:solidFill>
                  <a:srgbClr val="231F20"/>
                </a:solidFill>
                <a:latin typeface="Palatino-Roman"/>
              </a:rPr>
              <a:t>all its children must also be terminated. This phenomenon, referred to as</a:t>
            </a:r>
          </a:p>
          <a:p>
            <a:pPr algn="l"/>
            <a:r>
              <a:rPr lang="en-US" sz="1800" b="1" i="0" u="none" strike="noStrike" baseline="0" dirty="0">
                <a:solidFill>
                  <a:srgbClr val="00AEF0"/>
                </a:solidFill>
                <a:latin typeface="Palatino-Bold"/>
              </a:rPr>
              <a:t>cascading termination</a:t>
            </a:r>
            <a:r>
              <a:rPr lang="en-US" sz="1800" b="0" i="0" u="none" strike="noStrike" baseline="0" dirty="0">
                <a:solidFill>
                  <a:srgbClr val="231F20"/>
                </a:solidFill>
                <a:latin typeface="Palatino-Roman"/>
              </a:rPr>
              <a:t>, is normally initiated by the operating system.</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28</a:t>
            </a:fld>
            <a:endParaRPr lang="fi-FI"/>
          </a:p>
        </p:txBody>
      </p:sp>
    </p:spTree>
    <p:extLst>
      <p:ext uri="{BB962C8B-B14F-4D97-AF65-F5344CB8AC3E}">
        <p14:creationId xmlns:p14="http://schemas.microsoft.com/office/powerpoint/2010/main" val="228505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 </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6</a:t>
            </a:fld>
            <a:endParaRPr lang="fi-FI"/>
          </a:p>
        </p:txBody>
      </p:sp>
    </p:spTree>
    <p:extLst>
      <p:ext uri="{BB962C8B-B14F-4D97-AF65-F5344CB8AC3E}">
        <p14:creationId xmlns:p14="http://schemas.microsoft.com/office/powerpoint/2010/main" val="359848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a:t>
            </a:r>
            <a:r>
              <a:rPr lang="en-US" sz="1800" b="1" i="0" u="none" strike="noStrike" baseline="0" dirty="0">
                <a:solidFill>
                  <a:srgbClr val="00AEF0"/>
                </a:solidFill>
                <a:latin typeface="Palatino-Bold"/>
              </a:rPr>
              <a:t>producer </a:t>
            </a:r>
            <a:r>
              <a:rPr lang="en-US" sz="1800" b="0" i="0" u="none" strike="noStrike" baseline="0" dirty="0">
                <a:solidFill>
                  <a:srgbClr val="231F20"/>
                </a:solidFill>
                <a:latin typeface="Palatino-Roman"/>
              </a:rPr>
              <a:t>process produces information that is consumed by a </a:t>
            </a:r>
            <a:r>
              <a:rPr lang="en-US" sz="1800" b="1" i="0" u="none" strike="noStrike" baseline="0" dirty="0">
                <a:solidFill>
                  <a:srgbClr val="00AEF0"/>
                </a:solidFill>
                <a:latin typeface="Palatino-Bold"/>
              </a:rPr>
              <a:t>consumer </a:t>
            </a:r>
            <a:r>
              <a:rPr lang="en-US" sz="1800" b="0" i="0" u="none" strike="noStrike" baseline="0" dirty="0">
                <a:solidFill>
                  <a:srgbClr val="231F20"/>
                </a:solidFill>
                <a:latin typeface="Palatino-Roman"/>
              </a:rPr>
              <a:t>process. For example, a compiler may produce assembly code that</a:t>
            </a:r>
          </a:p>
          <a:p>
            <a:pPr algn="l"/>
            <a:r>
              <a:rPr lang="en-US" sz="1800" b="0" i="0" u="none" strike="noStrike" baseline="0" dirty="0">
                <a:solidFill>
                  <a:srgbClr val="231F20"/>
                </a:solidFill>
                <a:latin typeface="Palatino-Roman"/>
              </a:rPr>
              <a:t>is consumed by an assembler. The assembler, in turn, may produce object modules that are consumed by the loader.</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1" i="0" u="none" strike="noStrike" baseline="0" dirty="0">
                <a:solidFill>
                  <a:srgbClr val="00AEF0"/>
                </a:solidFill>
                <a:latin typeface="Palatino-Bold"/>
              </a:rPr>
              <a:t>unbounded buffer </a:t>
            </a:r>
            <a:r>
              <a:rPr lang="en-US" sz="1800" b="0" i="0" u="none" strike="noStrike" baseline="0" dirty="0">
                <a:solidFill>
                  <a:srgbClr val="231F20"/>
                </a:solidFill>
                <a:latin typeface="Palatino-Roman"/>
              </a:rPr>
              <a:t>places no practical limit on the size of the buffer. The consumer may have to wait for new items,</a:t>
            </a:r>
          </a:p>
          <a:p>
            <a:pPr algn="l"/>
            <a:r>
              <a:rPr lang="en-US" sz="1800" b="0" i="0" u="none" strike="noStrike" baseline="0" dirty="0">
                <a:solidFill>
                  <a:srgbClr val="231F20"/>
                </a:solidFill>
                <a:latin typeface="Palatino-Roman"/>
              </a:rPr>
              <a:t>but the producer can always produce new items.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1" i="0" u="none" strike="noStrike" baseline="0" dirty="0">
                <a:solidFill>
                  <a:srgbClr val="00AEF0"/>
                </a:solidFill>
                <a:latin typeface="Palatino-Bold"/>
              </a:rPr>
              <a:t>bounded buffer </a:t>
            </a:r>
            <a:r>
              <a:rPr lang="en-US" sz="1800" b="0" i="0" u="none" strike="noStrike" baseline="0" dirty="0">
                <a:solidFill>
                  <a:srgbClr val="231F20"/>
                </a:solidFill>
                <a:latin typeface="Palatino-Roman"/>
              </a:rPr>
              <a:t>assumes a fixed buffer size. In this case, the consumer must wait if the buffer is empty,</a:t>
            </a:r>
          </a:p>
          <a:p>
            <a:pPr algn="l"/>
            <a:r>
              <a:rPr lang="en-US" sz="1800" b="0" i="0" u="none" strike="noStrike" baseline="0" dirty="0">
                <a:solidFill>
                  <a:srgbClr val="231F20"/>
                </a:solidFill>
                <a:latin typeface="Palatino-Roman"/>
              </a:rPr>
              <a:t>and the producer must wait if the buffer is full.</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30</a:t>
            </a:fld>
            <a:endParaRPr lang="fi-FI"/>
          </a:p>
        </p:txBody>
      </p:sp>
    </p:spTree>
    <p:extLst>
      <p:ext uri="{BB962C8B-B14F-4D97-AF65-F5344CB8AC3E}">
        <p14:creationId xmlns:p14="http://schemas.microsoft.com/office/powerpoint/2010/main" val="97537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shared </a:t>
            </a:r>
            <a:r>
              <a:rPr lang="en-US" sz="1800" b="0" i="0" u="none" strike="noStrike" baseline="0" dirty="0">
                <a:solidFill>
                  <a:srgbClr val="231F20"/>
                </a:solidFill>
                <a:latin typeface="CMTT10"/>
              </a:rPr>
              <a:t>buffer </a:t>
            </a:r>
            <a:r>
              <a:rPr lang="en-US" sz="1800" b="0" i="0" u="none" strike="noStrike" baseline="0" dirty="0">
                <a:solidFill>
                  <a:srgbClr val="231F20"/>
                </a:solidFill>
                <a:latin typeface="Palatino-Roman"/>
              </a:rPr>
              <a:t>is implemented as a circular array with two logical pointers: </a:t>
            </a:r>
            <a:r>
              <a:rPr lang="en-US" sz="1800" b="0" i="0" u="none" strike="noStrike" baseline="0" dirty="0">
                <a:solidFill>
                  <a:srgbClr val="231F20"/>
                </a:solidFill>
                <a:latin typeface="CMTT10"/>
              </a:rPr>
              <a:t>in </a:t>
            </a:r>
            <a:r>
              <a:rPr lang="en-US" sz="1800" b="0" i="0" u="none" strike="noStrike" baseline="0" dirty="0">
                <a:solidFill>
                  <a:srgbClr val="231F20"/>
                </a:solidFill>
                <a:latin typeface="Palatino-Roman"/>
              </a:rPr>
              <a:t>and </a:t>
            </a:r>
            <a:r>
              <a:rPr lang="en-US" sz="1800" b="0" i="0" u="none" strike="noStrike" baseline="0" dirty="0">
                <a:solidFill>
                  <a:srgbClr val="231F20"/>
                </a:solidFill>
                <a:latin typeface="CMTT10"/>
              </a:rPr>
              <a:t>out</a:t>
            </a:r>
            <a:r>
              <a:rPr lang="en-US" sz="1800" b="0" i="0" u="none" strike="noStrike" baseline="0" dirty="0">
                <a:solidFill>
                  <a:srgbClr val="231F20"/>
                </a:solidFill>
                <a:latin typeface="Palatino-Roman"/>
              </a:rPr>
              <a:t>. The variable </a:t>
            </a:r>
          </a:p>
          <a:p>
            <a:pPr algn="l"/>
            <a:endParaRPr lang="en-US" sz="1800" b="0" i="0" u="none" strike="noStrike" baseline="0" dirty="0">
              <a:solidFill>
                <a:srgbClr val="231F20"/>
              </a:solidFill>
              <a:latin typeface="CMTT10"/>
            </a:endParaRPr>
          </a:p>
          <a:p>
            <a:pPr algn="l"/>
            <a:r>
              <a:rPr lang="en-US" sz="1800" b="0" i="0" u="none" strike="noStrike" baseline="0" dirty="0">
                <a:solidFill>
                  <a:srgbClr val="231F20"/>
                </a:solidFill>
                <a:latin typeface="CMTT10"/>
              </a:rPr>
              <a:t>In </a:t>
            </a:r>
            <a:r>
              <a:rPr lang="en-US" sz="1800" b="0" i="0" u="none" strike="noStrike" baseline="0" dirty="0">
                <a:solidFill>
                  <a:srgbClr val="231F20"/>
                </a:solidFill>
                <a:latin typeface="Palatino-Roman"/>
              </a:rPr>
              <a:t>points to the next free position in the buffer; </a:t>
            </a:r>
          </a:p>
          <a:p>
            <a:pPr algn="l"/>
            <a:r>
              <a:rPr lang="en-US" sz="1800" b="0" i="0" u="none" strike="noStrike" baseline="0" dirty="0">
                <a:solidFill>
                  <a:srgbClr val="231F20"/>
                </a:solidFill>
                <a:latin typeface="CMTT10"/>
              </a:rPr>
              <a:t>Out </a:t>
            </a:r>
            <a:r>
              <a:rPr lang="en-US" sz="1800" b="0" i="0" u="none" strike="noStrike" baseline="0" dirty="0">
                <a:solidFill>
                  <a:srgbClr val="231F20"/>
                </a:solidFill>
                <a:latin typeface="Palatino-Roman"/>
              </a:rPr>
              <a:t>points to the first full position in the buffer.</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buffer is empty when in == out;</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buffer is full when ((in + 1) % BUFFER SIZE) == out.</a:t>
            </a:r>
          </a:p>
          <a:p>
            <a:pPr algn="l"/>
            <a:endParaRPr lang="en-US" sz="1800" b="0" i="0" u="none" strike="noStrike" baseline="0" dirty="0">
              <a:solidFill>
                <a:srgbClr val="231F20"/>
              </a:solidFill>
              <a:latin typeface="Palatino-Roman"/>
            </a:endParaRP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31</a:t>
            </a:fld>
            <a:endParaRPr lang="fi-FI"/>
          </a:p>
        </p:txBody>
      </p:sp>
    </p:spTree>
    <p:extLst>
      <p:ext uri="{BB962C8B-B14F-4D97-AF65-F5344CB8AC3E}">
        <p14:creationId xmlns:p14="http://schemas.microsoft.com/office/powerpoint/2010/main" val="1654242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shared </a:t>
            </a:r>
            <a:r>
              <a:rPr lang="en-US" sz="1800" b="0" i="0" u="none" strike="noStrike" baseline="0" dirty="0">
                <a:solidFill>
                  <a:srgbClr val="231F20"/>
                </a:solidFill>
                <a:latin typeface="CMTT10"/>
              </a:rPr>
              <a:t>buffer </a:t>
            </a:r>
            <a:r>
              <a:rPr lang="en-US" sz="1800" b="0" i="0" u="none" strike="noStrike" baseline="0" dirty="0">
                <a:solidFill>
                  <a:srgbClr val="231F20"/>
                </a:solidFill>
                <a:latin typeface="Palatino-Roman"/>
              </a:rPr>
              <a:t>is implemented as a circular array with two logical pointers: </a:t>
            </a:r>
            <a:r>
              <a:rPr lang="en-US" sz="1800" b="0" i="0" u="none" strike="noStrike" baseline="0" dirty="0">
                <a:solidFill>
                  <a:srgbClr val="231F20"/>
                </a:solidFill>
                <a:latin typeface="CMTT10"/>
              </a:rPr>
              <a:t>in </a:t>
            </a:r>
            <a:r>
              <a:rPr lang="en-US" sz="1800" b="0" i="0" u="none" strike="noStrike" baseline="0" dirty="0">
                <a:solidFill>
                  <a:srgbClr val="231F20"/>
                </a:solidFill>
                <a:latin typeface="Palatino-Roman"/>
              </a:rPr>
              <a:t>and </a:t>
            </a:r>
            <a:r>
              <a:rPr lang="en-US" sz="1800" b="0" i="0" u="none" strike="noStrike" baseline="0" dirty="0">
                <a:solidFill>
                  <a:srgbClr val="231F20"/>
                </a:solidFill>
                <a:latin typeface="CMTT10"/>
              </a:rPr>
              <a:t>out</a:t>
            </a:r>
            <a:r>
              <a:rPr lang="en-US" sz="1800" b="0" i="0" u="none" strike="noStrike" baseline="0" dirty="0">
                <a:solidFill>
                  <a:srgbClr val="231F20"/>
                </a:solidFill>
                <a:latin typeface="Palatino-Roman"/>
              </a:rPr>
              <a:t>. </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variable </a:t>
            </a:r>
            <a:r>
              <a:rPr lang="en-US" sz="1800" b="0" i="0" u="none" strike="noStrike" baseline="0" dirty="0">
                <a:solidFill>
                  <a:srgbClr val="231F20"/>
                </a:solidFill>
                <a:latin typeface="CMTT10"/>
              </a:rPr>
              <a:t>in </a:t>
            </a:r>
            <a:r>
              <a:rPr lang="en-US" sz="1800" b="0" i="0" u="none" strike="noStrike" baseline="0" dirty="0">
                <a:solidFill>
                  <a:srgbClr val="231F20"/>
                </a:solidFill>
                <a:latin typeface="Palatino-Roman"/>
              </a:rPr>
              <a:t>points to the next free position in the buffer; </a:t>
            </a:r>
            <a:r>
              <a:rPr lang="en-US" sz="1800" b="0" i="0" u="none" strike="noStrike" baseline="0" dirty="0">
                <a:solidFill>
                  <a:srgbClr val="231F20"/>
                </a:solidFill>
                <a:latin typeface="CMTT10"/>
              </a:rPr>
              <a:t>out</a:t>
            </a:r>
          </a:p>
          <a:p>
            <a:pPr algn="l"/>
            <a:r>
              <a:rPr lang="en-US" sz="1800" b="0" i="0" u="none" strike="noStrike" baseline="0" dirty="0">
                <a:solidFill>
                  <a:srgbClr val="231F20"/>
                </a:solidFill>
                <a:latin typeface="Palatino-Roman"/>
              </a:rPr>
              <a:t>points to the first full position in the buffer.</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32</a:t>
            </a:fld>
            <a:endParaRPr lang="fi-FI"/>
          </a:p>
        </p:txBody>
      </p:sp>
    </p:spTree>
    <p:extLst>
      <p:ext uri="{BB962C8B-B14F-4D97-AF65-F5344CB8AC3E}">
        <p14:creationId xmlns:p14="http://schemas.microsoft.com/office/powerpoint/2010/main" val="1365793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Zero capacity</a:t>
            </a:r>
            <a:r>
              <a:rPr lang="en-US" dirty="0"/>
              <a:t>. The queue has a maximum length of zero; thus, the link cannot have any messages waiting in it. In this case, the sender must block</a:t>
            </a:r>
          </a:p>
          <a:p>
            <a:r>
              <a:rPr lang="en-US" dirty="0"/>
              <a:t>until the recipient receives the message.</a:t>
            </a:r>
          </a:p>
          <a:p>
            <a:endParaRPr lang="en-US" dirty="0"/>
          </a:p>
          <a:p>
            <a:pPr algn="l"/>
            <a:r>
              <a:rPr lang="en-US" sz="1800" b="1" i="0" u="none" strike="noStrike" baseline="0" dirty="0">
                <a:solidFill>
                  <a:srgbClr val="231F20"/>
                </a:solidFill>
                <a:latin typeface="Palatino-Bold"/>
              </a:rPr>
              <a:t>Bounded capacity</a:t>
            </a:r>
            <a:r>
              <a:rPr lang="en-US" sz="1800" b="0" i="0" u="none" strike="noStrike" baseline="0" dirty="0">
                <a:solidFill>
                  <a:srgbClr val="231F20"/>
                </a:solidFill>
                <a:latin typeface="Palatino-Roman"/>
              </a:rPr>
              <a:t>. The queue has finite length </a:t>
            </a:r>
            <a:r>
              <a:rPr lang="en-US" sz="1800" b="0" i="1" u="none" strike="noStrike" baseline="0" dirty="0">
                <a:solidFill>
                  <a:srgbClr val="231F20"/>
                </a:solidFill>
                <a:latin typeface="Palatino-Italic"/>
              </a:rPr>
              <a:t>n; </a:t>
            </a:r>
            <a:r>
              <a:rPr lang="en-US" sz="1800" b="0" i="0" u="none" strike="noStrike" baseline="0" dirty="0">
                <a:solidFill>
                  <a:srgbClr val="231F20"/>
                </a:solidFill>
                <a:latin typeface="Palatino-Roman"/>
              </a:rPr>
              <a:t>thus, at most </a:t>
            </a:r>
            <a:r>
              <a:rPr lang="en-US" sz="1800" b="0" i="1" u="none" strike="noStrike" baseline="0" dirty="0">
                <a:solidFill>
                  <a:srgbClr val="231F20"/>
                </a:solidFill>
                <a:latin typeface="Palatino-Italic"/>
              </a:rPr>
              <a:t>n </a:t>
            </a:r>
            <a:r>
              <a:rPr lang="en-US" sz="1800" b="0" i="0" u="none" strike="noStrike" baseline="0" dirty="0">
                <a:solidFill>
                  <a:srgbClr val="231F20"/>
                </a:solidFill>
                <a:latin typeface="Palatino-Roman"/>
              </a:rPr>
              <a:t>messages can reside in it.</a:t>
            </a:r>
          </a:p>
          <a:p>
            <a:pPr algn="l"/>
            <a:endParaRPr lang="en-US" sz="1800" b="0" i="0" u="none" strike="noStrike" baseline="0" dirty="0">
              <a:solidFill>
                <a:srgbClr val="231F20"/>
              </a:solidFill>
              <a:latin typeface="Palatino-Roman"/>
            </a:endParaRPr>
          </a:p>
          <a:p>
            <a:pPr algn="l"/>
            <a:r>
              <a:rPr lang="en-US" sz="1800" b="1" i="0" u="none" strike="noStrike" baseline="0" dirty="0" err="1">
                <a:solidFill>
                  <a:srgbClr val="231F20"/>
                </a:solidFill>
                <a:latin typeface="Palatino-Roman"/>
              </a:rPr>
              <a:t>UnBounded</a:t>
            </a:r>
            <a:r>
              <a:rPr lang="en-US" sz="1800" b="1" i="0" u="none" strike="noStrike" baseline="0" dirty="0">
                <a:solidFill>
                  <a:srgbClr val="231F20"/>
                </a:solidFill>
                <a:latin typeface="Palatino-Roman"/>
              </a:rPr>
              <a:t> Capacity</a:t>
            </a:r>
            <a:r>
              <a:rPr lang="en-US" sz="1800" b="0" i="0" u="none" strike="noStrike" baseline="0" dirty="0">
                <a:solidFill>
                  <a:srgbClr val="231F20"/>
                </a:solidFill>
                <a:latin typeface="Palatino-Roman"/>
              </a:rPr>
              <a:t>: The queue’s length is potentially infinite; thus, any number of messages can wait in it. The sender never blocks.</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44</a:t>
            </a:fld>
            <a:endParaRPr lang="fi-FI"/>
          </a:p>
        </p:txBody>
      </p:sp>
    </p:spTree>
    <p:extLst>
      <p:ext uri="{BB962C8B-B14F-4D97-AF65-F5344CB8AC3E}">
        <p14:creationId xmlns:p14="http://schemas.microsoft.com/office/powerpoint/2010/main" val="639059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A </a:t>
            </a:r>
            <a:r>
              <a:rPr lang="en-US" sz="1800" b="1" i="0" u="none" strike="noStrike" baseline="0" dirty="0">
                <a:solidFill>
                  <a:srgbClr val="00AEF0"/>
                </a:solidFill>
                <a:latin typeface="Palatino-Bold"/>
              </a:rPr>
              <a:t>socket </a:t>
            </a:r>
            <a:r>
              <a:rPr lang="en-US" sz="1800" b="0" i="0" u="none" strike="noStrike" baseline="0" dirty="0">
                <a:solidFill>
                  <a:srgbClr val="231F20"/>
                </a:solidFill>
                <a:latin typeface="Palatino-Roman"/>
              </a:rPr>
              <a:t>is defined as an endpoint for communication. A pair of processes communicating over a network employs a pair of sockets—one for each</a:t>
            </a:r>
          </a:p>
          <a:p>
            <a:pPr algn="l"/>
            <a:r>
              <a:rPr lang="en-US" sz="1800" b="0" i="0" u="none" strike="noStrike" baseline="0" dirty="0">
                <a:solidFill>
                  <a:srgbClr val="231F20"/>
                </a:solidFill>
                <a:latin typeface="Palatino-Roman"/>
              </a:rPr>
              <a:t>process. A socket is identified by an IP address concatenated with a port number.</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46</a:t>
            </a:fld>
            <a:endParaRPr lang="fi-FI"/>
          </a:p>
        </p:txBody>
      </p:sp>
    </p:spTree>
    <p:extLst>
      <p:ext uri="{BB962C8B-B14F-4D97-AF65-F5344CB8AC3E}">
        <p14:creationId xmlns:p14="http://schemas.microsoft.com/office/powerpoint/2010/main" val="2287294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231F20"/>
              </a:solidFill>
              <a:latin typeface="Palatino-Roman"/>
            </a:endParaRPr>
          </a:p>
        </p:txBody>
      </p:sp>
      <p:sp>
        <p:nvSpPr>
          <p:cNvPr id="4" name="Slide Number Placeholder 3"/>
          <p:cNvSpPr>
            <a:spLocks noGrp="1"/>
          </p:cNvSpPr>
          <p:nvPr>
            <p:ph type="sldNum" sz="quarter" idx="5"/>
          </p:nvPr>
        </p:nvSpPr>
        <p:spPr/>
        <p:txBody>
          <a:bodyPr/>
          <a:lstStyle/>
          <a:p>
            <a:fld id="{40344212-3F84-8F44-8983-D695A965B2A8}" type="slidenum">
              <a:rPr lang="fi-FI" smtClean="0"/>
              <a:t>48</a:t>
            </a:fld>
            <a:endParaRPr lang="fi-FI"/>
          </a:p>
        </p:txBody>
      </p:sp>
    </p:spTree>
    <p:extLst>
      <p:ext uri="{BB962C8B-B14F-4D97-AF65-F5344CB8AC3E}">
        <p14:creationId xmlns:p14="http://schemas.microsoft.com/office/powerpoint/2010/main" val="1715007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The semantics of RPCs allows a client to invoke a procedure on a remote</a:t>
            </a:r>
          </a:p>
          <a:p>
            <a:pPr algn="l"/>
            <a:r>
              <a:rPr lang="en-US" sz="1800" b="0" i="0" u="none" strike="noStrike" baseline="0" dirty="0">
                <a:solidFill>
                  <a:srgbClr val="231F20"/>
                </a:solidFill>
                <a:latin typeface="Palatino-Roman"/>
              </a:rPr>
              <a:t>host as it would invoke a procedure locally. The RPC system hides the details</a:t>
            </a:r>
          </a:p>
          <a:p>
            <a:pPr algn="l"/>
            <a:r>
              <a:rPr lang="en-US" sz="1800" b="0" i="0" u="none" strike="noStrike" baseline="0" dirty="0">
                <a:solidFill>
                  <a:srgbClr val="231F20"/>
                </a:solidFill>
                <a:latin typeface="Palatino-Roman"/>
              </a:rPr>
              <a:t>that allow communication to take place by providing a </a:t>
            </a:r>
            <a:r>
              <a:rPr lang="en-US" sz="1800" b="1" i="0" u="none" strike="noStrike" baseline="0" dirty="0">
                <a:solidFill>
                  <a:srgbClr val="00AEF0"/>
                </a:solidFill>
                <a:latin typeface="Palatino-Bold"/>
              </a:rPr>
              <a:t>stub </a:t>
            </a:r>
            <a:r>
              <a:rPr lang="en-US" sz="1800" b="0" i="0" u="none" strike="noStrike" baseline="0" dirty="0">
                <a:solidFill>
                  <a:srgbClr val="231F20"/>
                </a:solidFill>
                <a:latin typeface="Palatino-Roman"/>
              </a:rPr>
              <a:t>on the client side</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Parameter marshalling involves packaging the parameters into a form that can be transmitted over</a:t>
            </a:r>
          </a:p>
          <a:p>
            <a:pPr algn="l"/>
            <a:r>
              <a:rPr lang="en-US" sz="1800" b="0" i="0" u="none" strike="noStrike" baseline="0" dirty="0">
                <a:solidFill>
                  <a:srgbClr val="231F20"/>
                </a:solidFill>
                <a:latin typeface="Palatino-Roman"/>
              </a:rPr>
              <a:t>a network. The stub then transmits a message to the server using message</a:t>
            </a:r>
          </a:p>
          <a:p>
            <a:pPr algn="l"/>
            <a:r>
              <a:rPr lang="en-US" sz="1800" b="0" i="0" u="none" strike="noStrike" baseline="0" dirty="0">
                <a:solidFill>
                  <a:srgbClr val="231F20"/>
                </a:solidFill>
                <a:latin typeface="Palatino-Roman"/>
              </a:rPr>
              <a:t>passing. A similar stub on the server side receives this message and invokes</a:t>
            </a:r>
          </a:p>
          <a:p>
            <a:pPr algn="l"/>
            <a:r>
              <a:rPr lang="en-US" sz="1800" b="0" i="0" u="none" strike="noStrike" baseline="0" dirty="0">
                <a:solidFill>
                  <a:srgbClr val="231F20"/>
                </a:solidFill>
                <a:latin typeface="Palatino-Roman"/>
              </a:rPr>
              <a:t>the procedure on the server.</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49</a:t>
            </a:fld>
            <a:endParaRPr lang="fi-FI"/>
          </a:p>
        </p:txBody>
      </p:sp>
    </p:spTree>
    <p:extLst>
      <p:ext uri="{BB962C8B-B14F-4D97-AF65-F5344CB8AC3E}">
        <p14:creationId xmlns:p14="http://schemas.microsoft.com/office/powerpoint/2010/main" val="107580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 </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7</a:t>
            </a:fld>
            <a:endParaRPr lang="fi-FI"/>
          </a:p>
        </p:txBody>
      </p:sp>
    </p:spTree>
    <p:extLst>
      <p:ext uri="{BB962C8B-B14F-4D97-AF65-F5344CB8AC3E}">
        <p14:creationId xmlns:p14="http://schemas.microsoft.com/office/powerpoint/2010/main" val="423630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231F20"/>
                </a:solidFill>
                <a:latin typeface="Palatino-Bold"/>
              </a:rPr>
              <a:t>New</a:t>
            </a:r>
            <a:r>
              <a:rPr lang="en-US" sz="1800" b="0" i="0" u="none" strike="noStrike" baseline="0" dirty="0">
                <a:solidFill>
                  <a:srgbClr val="231F20"/>
                </a:solidFill>
                <a:latin typeface="Palatino-Roman"/>
              </a:rPr>
              <a:t>. The process is being created.</a:t>
            </a:r>
          </a:p>
          <a:p>
            <a:pPr algn="l"/>
            <a:r>
              <a:rPr lang="en-US" sz="1800" b="0" i="0" u="none" strike="noStrike" baseline="0" dirty="0">
                <a:solidFill>
                  <a:srgbClr val="00AEF0"/>
                </a:solidFill>
                <a:latin typeface="Palatino-Roman"/>
              </a:rPr>
              <a:t>• </a:t>
            </a:r>
            <a:r>
              <a:rPr lang="en-US" sz="1800" b="1" i="0" u="none" strike="noStrike" baseline="0" dirty="0">
                <a:solidFill>
                  <a:srgbClr val="231F20"/>
                </a:solidFill>
                <a:latin typeface="Palatino-Bold"/>
              </a:rPr>
              <a:t>Running</a:t>
            </a:r>
            <a:r>
              <a:rPr lang="en-US" sz="1800" b="0" i="0" u="none" strike="noStrike" baseline="0" dirty="0">
                <a:solidFill>
                  <a:srgbClr val="231F20"/>
                </a:solidFill>
                <a:latin typeface="Palatino-Roman"/>
              </a:rPr>
              <a:t>. Instructions are being executed.</a:t>
            </a:r>
          </a:p>
          <a:p>
            <a:pPr algn="l"/>
            <a:r>
              <a:rPr lang="en-US" sz="1800" b="0" i="0" u="none" strike="noStrike" baseline="0" dirty="0">
                <a:solidFill>
                  <a:srgbClr val="00AEF0"/>
                </a:solidFill>
                <a:latin typeface="Palatino-Roman"/>
              </a:rPr>
              <a:t>• </a:t>
            </a:r>
            <a:r>
              <a:rPr lang="en-US" sz="1800" b="1" i="0" u="none" strike="noStrike" baseline="0" dirty="0">
                <a:solidFill>
                  <a:srgbClr val="231F20"/>
                </a:solidFill>
                <a:latin typeface="Palatino-Bold"/>
              </a:rPr>
              <a:t>Waiting</a:t>
            </a:r>
            <a:r>
              <a:rPr lang="en-US" sz="1800" b="0" i="0" u="none" strike="noStrike" baseline="0" dirty="0">
                <a:solidFill>
                  <a:srgbClr val="231F20"/>
                </a:solidFill>
                <a:latin typeface="Palatino-Roman"/>
              </a:rPr>
              <a:t>. The process is waiting for some event to occur (such as an I/O</a:t>
            </a:r>
          </a:p>
          <a:p>
            <a:pPr algn="l"/>
            <a:r>
              <a:rPr lang="en-US" sz="1800" b="0" i="0" u="none" strike="noStrike" baseline="0" dirty="0">
                <a:solidFill>
                  <a:srgbClr val="231F20"/>
                </a:solidFill>
                <a:latin typeface="Palatino-Roman"/>
              </a:rPr>
              <a:t>completion or reception of a signal).</a:t>
            </a:r>
          </a:p>
          <a:p>
            <a:pPr algn="l"/>
            <a:r>
              <a:rPr lang="en-US" sz="1800" b="0" i="0" u="none" strike="noStrike" baseline="0" dirty="0">
                <a:solidFill>
                  <a:srgbClr val="00AEF0"/>
                </a:solidFill>
                <a:latin typeface="Palatino-Roman"/>
              </a:rPr>
              <a:t>• </a:t>
            </a:r>
            <a:r>
              <a:rPr lang="en-US" sz="1800" b="1" i="0" u="none" strike="noStrike" baseline="0" dirty="0">
                <a:solidFill>
                  <a:srgbClr val="231F20"/>
                </a:solidFill>
                <a:latin typeface="Palatino-Bold"/>
              </a:rPr>
              <a:t>Ready</a:t>
            </a:r>
            <a:r>
              <a:rPr lang="en-US" sz="1800" b="0" i="0" u="none" strike="noStrike" baseline="0" dirty="0">
                <a:solidFill>
                  <a:srgbClr val="231F20"/>
                </a:solidFill>
                <a:latin typeface="Palatino-Roman"/>
              </a:rPr>
              <a:t>. The process is waiting to be assigned to a processor.</a:t>
            </a:r>
          </a:p>
          <a:p>
            <a:pPr algn="l"/>
            <a:r>
              <a:rPr lang="en-US" sz="1800" b="0" i="0" u="none" strike="noStrike" baseline="0" dirty="0">
                <a:solidFill>
                  <a:srgbClr val="00AEF0"/>
                </a:solidFill>
                <a:latin typeface="Palatino-Roman"/>
              </a:rPr>
              <a:t>• </a:t>
            </a:r>
            <a:r>
              <a:rPr lang="en-US" sz="1800" b="1" i="0" u="none" strike="noStrike" baseline="0" dirty="0">
                <a:solidFill>
                  <a:srgbClr val="231F20"/>
                </a:solidFill>
                <a:latin typeface="Palatino-Bold"/>
              </a:rPr>
              <a:t>Terminated</a:t>
            </a:r>
            <a:r>
              <a:rPr lang="en-US" sz="1800" b="0" i="0" u="none" strike="noStrike" baseline="0" dirty="0">
                <a:solidFill>
                  <a:srgbClr val="231F20"/>
                </a:solidFill>
                <a:latin typeface="Palatino-Roman"/>
              </a:rPr>
              <a:t>. The process has finished execution.</a:t>
            </a:r>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8</a:t>
            </a:fld>
            <a:endParaRPr lang="fi-FI"/>
          </a:p>
        </p:txBody>
      </p:sp>
    </p:spTree>
    <p:extLst>
      <p:ext uri="{BB962C8B-B14F-4D97-AF65-F5344CB8AC3E}">
        <p14:creationId xmlns:p14="http://schemas.microsoft.com/office/powerpoint/2010/main" val="31043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9</a:t>
            </a:fld>
            <a:endParaRPr lang="fi-FI"/>
          </a:p>
        </p:txBody>
      </p:sp>
    </p:spTree>
    <p:extLst>
      <p:ext uri="{BB962C8B-B14F-4D97-AF65-F5344CB8AC3E}">
        <p14:creationId xmlns:p14="http://schemas.microsoft.com/office/powerpoint/2010/main" val="341407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Palatino-Roman"/>
              </a:rPr>
              <a:t>Each process is represented in the operating system by a </a:t>
            </a:r>
            <a:r>
              <a:rPr lang="en-US" sz="1800" b="1" i="0" u="none" strike="noStrike" baseline="0" dirty="0">
                <a:solidFill>
                  <a:srgbClr val="00AEF0"/>
                </a:solidFill>
                <a:latin typeface="Palatino-Bold"/>
              </a:rPr>
              <a:t>process control block </a:t>
            </a:r>
            <a:r>
              <a:rPr lang="en-US" sz="1800" b="1" i="0" u="none" strike="noStrike" baseline="0" dirty="0">
                <a:solidFill>
                  <a:srgbClr val="231F20"/>
                </a:solidFill>
                <a:latin typeface="Palatino-Bold"/>
              </a:rPr>
              <a:t>(</a:t>
            </a:r>
            <a:r>
              <a:rPr lang="en-US" sz="1800" b="1" i="0" u="none" strike="noStrike" baseline="0" dirty="0">
                <a:solidFill>
                  <a:srgbClr val="00AEF0"/>
                </a:solidFill>
                <a:latin typeface="Palatino-Bold"/>
              </a:rPr>
              <a:t>PCB</a:t>
            </a:r>
            <a:r>
              <a:rPr lang="en-US" sz="1800" b="1" i="0" u="none" strike="noStrike" baseline="0" dirty="0">
                <a:solidFill>
                  <a:srgbClr val="231F20"/>
                </a:solidFill>
                <a:latin typeface="Palatino-Bold"/>
              </a:rPr>
              <a:t>)</a:t>
            </a:r>
            <a:r>
              <a:rPr lang="en-US" sz="1800" b="0" i="0" u="none" strike="noStrike" baseline="0" dirty="0">
                <a:solidFill>
                  <a:srgbClr val="231F20"/>
                </a:solidFill>
                <a:latin typeface="Palatino-Roman"/>
              </a:rPr>
              <a:t>—also called a </a:t>
            </a:r>
            <a:r>
              <a:rPr lang="en-US" sz="1800" b="1" i="0" u="none" strike="noStrike" baseline="0" dirty="0">
                <a:solidFill>
                  <a:srgbClr val="00AEF0"/>
                </a:solidFill>
                <a:latin typeface="Palatino-Bold"/>
              </a:rPr>
              <a:t>task control block</a:t>
            </a:r>
            <a:endParaRPr lang="en-US" sz="1200" b="1" i="0" u="none" strike="noStrike" baseline="0" dirty="0">
              <a:solidFill>
                <a:srgbClr val="231F20"/>
              </a:solidFill>
              <a:latin typeface="Palatino-Bold"/>
            </a:endParaRPr>
          </a:p>
          <a:p>
            <a:pPr algn="l"/>
            <a:endParaRPr lang="en-US" sz="1200" b="1" i="0" u="none" strike="noStrike" baseline="0" dirty="0">
              <a:solidFill>
                <a:srgbClr val="231F20"/>
              </a:solidFill>
              <a:latin typeface="Palatino-Bold"/>
            </a:endParaRPr>
          </a:p>
          <a:p>
            <a:pPr algn="l"/>
            <a:r>
              <a:rPr lang="en-US" sz="1200" b="1" i="0" u="none" strike="noStrike" baseline="0" dirty="0">
                <a:solidFill>
                  <a:srgbClr val="231F20"/>
                </a:solidFill>
                <a:latin typeface="Palatino-Bold"/>
              </a:rPr>
              <a:t>Process state</a:t>
            </a:r>
            <a:r>
              <a:rPr lang="en-US" sz="1200" b="0" i="0" u="none" strike="noStrike" baseline="0" dirty="0">
                <a:solidFill>
                  <a:srgbClr val="231F20"/>
                </a:solidFill>
                <a:latin typeface="Palatino-Roman"/>
              </a:rPr>
              <a:t>. The state may be new, ready, running, waiting, terminated, and so on.</a:t>
            </a:r>
          </a:p>
          <a:p>
            <a:pPr algn="l"/>
            <a:r>
              <a:rPr lang="en-US" sz="1200" b="1" i="0" u="none" strike="noStrike" baseline="0" dirty="0">
                <a:solidFill>
                  <a:srgbClr val="231F20"/>
                </a:solidFill>
                <a:latin typeface="Palatino-Bold"/>
              </a:rPr>
              <a:t>Program counter</a:t>
            </a:r>
            <a:r>
              <a:rPr lang="en-US" sz="1200" b="0" i="0" u="none" strike="noStrike" baseline="0" dirty="0">
                <a:solidFill>
                  <a:srgbClr val="231F20"/>
                </a:solidFill>
                <a:latin typeface="Palatino-Roman"/>
              </a:rPr>
              <a:t>. The counter indicates the address of the next instruction to be executed for this process.</a:t>
            </a:r>
          </a:p>
          <a:p>
            <a:pPr algn="l"/>
            <a:r>
              <a:rPr lang="en-US" sz="1200" b="1" i="0" u="none" strike="noStrike" baseline="0" dirty="0">
                <a:solidFill>
                  <a:srgbClr val="231F20"/>
                </a:solidFill>
                <a:latin typeface="Palatino-Bold"/>
              </a:rPr>
              <a:t>CPU registers</a:t>
            </a:r>
            <a:r>
              <a:rPr lang="en-US" sz="1200" b="0" i="0" u="none" strike="noStrike" baseline="0" dirty="0">
                <a:solidFill>
                  <a:srgbClr val="231F20"/>
                </a:solidFill>
                <a:latin typeface="Palatino-Roman"/>
              </a:rPr>
              <a:t>. The registers vary in number and type, depending on the computer architecture. They include accumulators, index registers,</a:t>
            </a:r>
          </a:p>
          <a:p>
            <a:pPr algn="l"/>
            <a:r>
              <a:rPr lang="en-US" sz="1200" b="0" i="0" u="none" strike="noStrike" baseline="0" dirty="0">
                <a:solidFill>
                  <a:srgbClr val="231F20"/>
                </a:solidFill>
                <a:latin typeface="Palatino-Roman"/>
              </a:rPr>
              <a:t>stack pointers, and general-purpose registers, plus any condition-code information. Along with the program counter, this state information must</a:t>
            </a:r>
          </a:p>
          <a:p>
            <a:pPr algn="l"/>
            <a:r>
              <a:rPr lang="en-US" sz="1200" b="0" i="0" u="none" strike="noStrike" baseline="0" dirty="0">
                <a:solidFill>
                  <a:srgbClr val="231F20"/>
                </a:solidFill>
                <a:latin typeface="Palatino-Roman"/>
              </a:rPr>
              <a:t>be saved when an interrupt occurs, to allow the process to be continued correctly afterward (Figure 3.4).</a:t>
            </a:r>
          </a:p>
          <a:p>
            <a:pPr algn="l"/>
            <a:r>
              <a:rPr lang="en-US" sz="1200" b="1" i="0" u="none" strike="noStrike" baseline="0" dirty="0">
                <a:solidFill>
                  <a:srgbClr val="231F20"/>
                </a:solidFill>
                <a:latin typeface="Palatino-Bold"/>
              </a:rPr>
              <a:t>CPU-scheduling information</a:t>
            </a:r>
            <a:r>
              <a:rPr lang="en-US" sz="1200" b="0" i="0" u="none" strike="noStrike" baseline="0" dirty="0">
                <a:solidFill>
                  <a:srgbClr val="231F20"/>
                </a:solidFill>
                <a:latin typeface="Palatino-Roman"/>
              </a:rPr>
              <a:t>. This information includes a process priority, pointers to scheduling queues, and any other scheduling parameters.</a:t>
            </a:r>
          </a:p>
          <a:p>
            <a:pPr algn="l"/>
            <a:r>
              <a:rPr lang="en-US" sz="1200" b="1" i="0" u="none" strike="noStrike" baseline="0" dirty="0">
                <a:solidFill>
                  <a:srgbClr val="231F20"/>
                </a:solidFill>
                <a:latin typeface="Palatino-Bold"/>
              </a:rPr>
              <a:t>Memory-management information</a:t>
            </a:r>
            <a:r>
              <a:rPr lang="en-US" sz="1200" b="0" i="0" u="none" strike="noStrike" baseline="0" dirty="0">
                <a:solidFill>
                  <a:srgbClr val="231F20"/>
                </a:solidFill>
                <a:latin typeface="Palatino-Roman"/>
              </a:rPr>
              <a:t>. This information may include such items as the value of the base and limit registers and the page tables, or the</a:t>
            </a:r>
          </a:p>
          <a:p>
            <a:pPr algn="l"/>
            <a:r>
              <a:rPr lang="en-US" sz="1200" b="0" i="0" u="none" strike="noStrike" baseline="0" dirty="0">
                <a:solidFill>
                  <a:srgbClr val="231F20"/>
                </a:solidFill>
                <a:latin typeface="Palatino-Roman"/>
              </a:rPr>
              <a:t>segment tables, depending on the memory system used by the operating system (Chapter 8).</a:t>
            </a:r>
          </a:p>
          <a:p>
            <a:pPr algn="l"/>
            <a:r>
              <a:rPr lang="en-US" b="1" dirty="0"/>
              <a:t>Accounting information</a:t>
            </a:r>
            <a:r>
              <a:rPr lang="en-US" dirty="0"/>
              <a:t>. This information includes the amount of CPU and real time used, time limits, account numbers, job or process numbers,</a:t>
            </a:r>
          </a:p>
          <a:p>
            <a:pPr algn="l"/>
            <a:r>
              <a:rPr lang="en-US" dirty="0"/>
              <a:t>and so on.</a:t>
            </a:r>
          </a:p>
          <a:p>
            <a:pPr algn="l"/>
            <a:r>
              <a:rPr lang="en-US" b="1" dirty="0"/>
              <a:t>I/O status information. </a:t>
            </a:r>
            <a:r>
              <a:rPr lang="en-US" dirty="0"/>
              <a:t>This information includes the list of I/O devices allocated to the process, a list of open files, and so on.</a:t>
            </a:r>
          </a:p>
          <a:p>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10</a:t>
            </a:fld>
            <a:endParaRPr lang="fi-FI"/>
          </a:p>
        </p:txBody>
      </p:sp>
    </p:spTree>
    <p:extLst>
      <p:ext uri="{BB962C8B-B14F-4D97-AF65-F5344CB8AC3E}">
        <p14:creationId xmlns:p14="http://schemas.microsoft.com/office/powerpoint/2010/main" val="388428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11</a:t>
            </a:fld>
            <a:endParaRPr lang="fi-FI"/>
          </a:p>
        </p:txBody>
      </p:sp>
    </p:spTree>
    <p:extLst>
      <p:ext uri="{BB962C8B-B14F-4D97-AF65-F5344CB8AC3E}">
        <p14:creationId xmlns:p14="http://schemas.microsoft.com/office/powerpoint/2010/main" val="171221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12</a:t>
            </a:fld>
            <a:endParaRPr lang="fi-FI"/>
          </a:p>
        </p:txBody>
      </p:sp>
    </p:spTree>
    <p:extLst>
      <p:ext uri="{BB962C8B-B14F-4D97-AF65-F5344CB8AC3E}">
        <p14:creationId xmlns:p14="http://schemas.microsoft.com/office/powerpoint/2010/main" val="112598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AEF0"/>
                </a:solidFill>
                <a:latin typeface="HelveticaNeue-MediumExt"/>
              </a:rPr>
              <a:t>Process Scheduling</a:t>
            </a:r>
          </a:p>
          <a:p>
            <a:pPr algn="l"/>
            <a:endParaRPr lang="en-US" sz="1800" b="0" i="0" u="none" strike="noStrike" baseline="0" dirty="0">
              <a:solidFill>
                <a:srgbClr val="00AEF0"/>
              </a:solidFill>
              <a:latin typeface="HelveticaNeue-MediumExt"/>
            </a:endParaRPr>
          </a:p>
          <a:p>
            <a:pPr algn="l"/>
            <a:r>
              <a:rPr lang="en-US" sz="1800" b="0" i="0" u="none" strike="noStrike" baseline="0" dirty="0">
                <a:solidFill>
                  <a:srgbClr val="231F20"/>
                </a:solidFill>
                <a:latin typeface="Palatino-Roman"/>
              </a:rPr>
              <a:t>The objective of multiprogramming is to have some process running at all times, to maximize CPU utilization. The objective of time sharing is to switch the</a:t>
            </a:r>
          </a:p>
          <a:p>
            <a:pPr algn="l"/>
            <a:r>
              <a:rPr lang="en-US" sz="1800" b="0" i="0" u="none" strike="noStrike" baseline="0" dirty="0">
                <a:solidFill>
                  <a:srgbClr val="231F20"/>
                </a:solidFill>
                <a:latin typeface="Palatino-Roman"/>
              </a:rPr>
              <a:t>CPU among processes so frequently that users can interact with each program</a:t>
            </a:r>
          </a:p>
          <a:p>
            <a:pPr algn="l"/>
            <a:endParaRPr lang="en-US" sz="1800" b="0" i="0" u="none" strike="noStrike" baseline="0" dirty="0">
              <a:solidFill>
                <a:srgbClr val="231F20"/>
              </a:solidFill>
              <a:latin typeface="Palatino-Roman"/>
            </a:endParaRPr>
          </a:p>
          <a:p>
            <a:pPr algn="l"/>
            <a:r>
              <a:rPr lang="en-US" sz="1800" b="0" i="0" u="none" strike="noStrike" baseline="0" dirty="0">
                <a:solidFill>
                  <a:srgbClr val="231F20"/>
                </a:solidFill>
                <a:latin typeface="Palatino-Roman"/>
              </a:rPr>
              <a:t>the </a:t>
            </a:r>
            <a:r>
              <a:rPr lang="en-US" sz="1800" b="1" i="0" u="none" strike="noStrike" baseline="0" dirty="0">
                <a:solidFill>
                  <a:srgbClr val="00AEF0"/>
                </a:solidFill>
                <a:latin typeface="Palatino-Bold"/>
              </a:rPr>
              <a:t>process scheduler </a:t>
            </a:r>
            <a:r>
              <a:rPr lang="en-US" sz="1800" b="0" i="0" u="none" strike="noStrike" baseline="0" dirty="0">
                <a:solidFill>
                  <a:srgbClr val="231F20"/>
                </a:solidFill>
                <a:latin typeface="Palatino-Roman"/>
              </a:rPr>
              <a:t>selects an available process (possibly from a set of several available processes) for program execution on the CPU. </a:t>
            </a:r>
          </a:p>
          <a:p>
            <a:pPr algn="l"/>
            <a:endParaRPr lang="en-US" sz="1800" b="0" i="0" u="none" strike="noStrike" baseline="0" dirty="0">
              <a:solidFill>
                <a:srgbClr val="231F20"/>
              </a:solidFill>
              <a:latin typeface="Palatino-Roman"/>
            </a:endParaRPr>
          </a:p>
          <a:p>
            <a:pPr algn="l"/>
            <a:endParaRPr lang="en-US" dirty="0"/>
          </a:p>
        </p:txBody>
      </p:sp>
      <p:sp>
        <p:nvSpPr>
          <p:cNvPr id="4" name="Slide Number Placeholder 3"/>
          <p:cNvSpPr>
            <a:spLocks noGrp="1"/>
          </p:cNvSpPr>
          <p:nvPr>
            <p:ph type="sldNum" sz="quarter" idx="5"/>
          </p:nvPr>
        </p:nvSpPr>
        <p:spPr/>
        <p:txBody>
          <a:bodyPr/>
          <a:lstStyle/>
          <a:p>
            <a:fld id="{40344212-3F84-8F44-8983-D695A965B2A8}" type="slidenum">
              <a:rPr lang="fi-FI" smtClean="0"/>
              <a:t>13</a:t>
            </a:fld>
            <a:endParaRPr lang="fi-FI"/>
          </a:p>
        </p:txBody>
      </p:sp>
    </p:spTree>
    <p:extLst>
      <p:ext uri="{BB962C8B-B14F-4D97-AF65-F5344CB8AC3E}">
        <p14:creationId xmlns:p14="http://schemas.microsoft.com/office/powerpoint/2010/main" val="1240359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hyperlink" Target="https://youtu.be/PpFawdT8CDE"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Always the first slide">
    <p:spTree>
      <p:nvGrpSpPr>
        <p:cNvPr id="1" name=""/>
        <p:cNvGrpSpPr/>
        <p:nvPr/>
      </p:nvGrpSpPr>
      <p:grpSpPr>
        <a:xfrm>
          <a:off x="0" y="0"/>
          <a:ext cx="0" cy="0"/>
          <a:chOff x="0" y="0"/>
          <a:chExt cx="0" cy="0"/>
        </a:xfrm>
      </p:grpSpPr>
      <p:pic>
        <p:nvPicPr>
          <p:cNvPr id="3" name="Kuva 2" descr="Kuva, joka sisältää kohteen kasvi, lehti, saniainen, vihreä&#10;&#10;Kuvaus luotu automaattisesti">
            <a:extLst>
              <a:ext uri="{FF2B5EF4-FFF2-40B4-BE49-F238E27FC236}">
                <a16:creationId xmlns:a16="http://schemas.microsoft.com/office/drawing/2014/main" id="{EE478EF1-487A-BA45-8AA0-A72000AF3478}"/>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64302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trategy - 4. Vide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3343D-5185-4D45-A3D6-9E3C95A14E3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Kolmio 2">
            <a:hlinkClick r:id="rId4"/>
            <a:extLst>
              <a:ext uri="{FF2B5EF4-FFF2-40B4-BE49-F238E27FC236}">
                <a16:creationId xmlns:a16="http://schemas.microsoft.com/office/drawing/2014/main" id="{3989AE8B-8D6C-7141-AD79-D8464E456E22}"/>
              </a:ext>
            </a:extLst>
          </p:cNvPr>
          <p:cNvSpPr/>
          <p:nvPr userDrawn="1"/>
        </p:nvSpPr>
        <p:spPr>
          <a:xfrm rot="5400000">
            <a:off x="5737609" y="2612575"/>
            <a:ext cx="1077599" cy="1117794"/>
          </a:xfrm>
          <a:prstGeom prst="triangle">
            <a:avLst/>
          </a:prstGeom>
          <a:solidFill>
            <a:schemeClr val="accent1">
              <a:alpha val="0"/>
            </a:schemeClr>
          </a:solidFill>
          <a:ln w="603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Triangle 5">
            <a:hlinkClick r:id="rId4"/>
            <a:extLst>
              <a:ext uri="{FF2B5EF4-FFF2-40B4-BE49-F238E27FC236}">
                <a16:creationId xmlns:a16="http://schemas.microsoft.com/office/drawing/2014/main" id="{1B943E4B-4580-644A-928E-75FDE84E85A5}"/>
              </a:ext>
            </a:extLst>
          </p:cNvPr>
          <p:cNvSpPr/>
          <p:nvPr userDrawn="1"/>
        </p:nvSpPr>
        <p:spPr>
          <a:xfrm rot="5400000">
            <a:off x="5751979" y="2605368"/>
            <a:ext cx="1092573" cy="114636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Tree>
    <p:extLst>
      <p:ext uri="{BB962C8B-B14F-4D97-AF65-F5344CB8AC3E}">
        <p14:creationId xmlns:p14="http://schemas.microsoft.com/office/powerpoint/2010/main" val="262623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nd of the Curious">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02241" y="2639367"/>
            <a:ext cx="4899026" cy="2533946"/>
          </a:xfrm>
          <a:prstGeom prst="rect">
            <a:avLst/>
          </a:prstGeom>
          <a:noFill/>
        </p:spPr>
        <p:txBody>
          <a:bodyPr wrap="square" lIns="0" tIns="0" rtlCol="0">
            <a:noAutofit/>
          </a:bodyPr>
          <a:lstStyle/>
          <a:p>
            <a:r>
              <a:rPr lang="fi-FI" sz="1500" baseline="0" dirty="0" err="1"/>
              <a:t>The</a:t>
            </a:r>
            <a:r>
              <a:rPr lang="fi-FI" sz="1500" baseline="0" dirty="0"/>
              <a:t> LUT </a:t>
            </a:r>
            <a:r>
              <a:rPr lang="fi-FI" sz="1500" baseline="0" dirty="0" err="1"/>
              <a:t>community</a:t>
            </a:r>
            <a:r>
              <a:rPr lang="fi-FI" sz="1500" baseline="0" dirty="0"/>
              <a:t> </a:t>
            </a:r>
            <a:r>
              <a:rPr lang="fi-FI" sz="1500" baseline="0" dirty="0" err="1"/>
              <a:t>shares</a:t>
            </a:r>
            <a:r>
              <a:rPr lang="fi-FI" sz="1500" baseline="0" dirty="0"/>
              <a:t> a </a:t>
            </a:r>
            <a:r>
              <a:rPr lang="fi-FI" sz="1500" baseline="0" dirty="0" err="1"/>
              <a:t>certain</a:t>
            </a:r>
            <a:r>
              <a:rPr lang="fi-FI" sz="1500" baseline="0" dirty="0"/>
              <a:t> </a:t>
            </a:r>
            <a:r>
              <a:rPr lang="fi-FI" sz="1500" baseline="0" dirty="0" err="1"/>
              <a:t>attitude</a:t>
            </a:r>
            <a:r>
              <a:rPr lang="fi-FI" sz="1500" baseline="0" dirty="0"/>
              <a:t> and </a:t>
            </a:r>
            <a:r>
              <a:rPr lang="fi-FI" sz="1500" baseline="0" dirty="0" err="1"/>
              <a:t>state</a:t>
            </a:r>
            <a:r>
              <a:rPr lang="fi-FI" sz="1500" baseline="0" dirty="0"/>
              <a:t> of </a:t>
            </a:r>
            <a:r>
              <a:rPr lang="fi-FI" sz="1500" baseline="0" dirty="0" err="1"/>
              <a:t>mind</a:t>
            </a:r>
            <a:r>
              <a:rPr lang="fi-FI" sz="1500" baseline="0" dirty="0"/>
              <a:t>. </a:t>
            </a:r>
            <a:r>
              <a:rPr lang="fi-FI" sz="1500" baseline="0" dirty="0" err="1"/>
              <a:t>We</a:t>
            </a:r>
            <a:r>
              <a:rPr lang="fi-FI" sz="1500" baseline="0" dirty="0"/>
              <a:t> </a:t>
            </a:r>
            <a:r>
              <a:rPr lang="fi-FI" sz="1500" baseline="0" dirty="0" err="1"/>
              <a:t>do</a:t>
            </a:r>
            <a:r>
              <a:rPr lang="fi-FI" sz="1500" baseline="0" dirty="0"/>
              <a:t> </a:t>
            </a:r>
            <a:r>
              <a:rPr lang="fi-FI" sz="1500" baseline="0" dirty="0" err="1"/>
              <a:t>things</a:t>
            </a:r>
            <a:r>
              <a:rPr lang="fi-FI" sz="1500" baseline="0" dirty="0"/>
              <a:t> </a:t>
            </a:r>
            <a:r>
              <a:rPr lang="fi-FI" sz="1500" baseline="0" dirty="0" err="1"/>
              <a:t>differently</a:t>
            </a:r>
            <a:r>
              <a:rPr lang="fi-FI" sz="1500" baseline="0" dirty="0"/>
              <a:t>. </a:t>
            </a:r>
            <a:r>
              <a:rPr lang="fi-FI" sz="1500" baseline="0" dirty="0" err="1"/>
              <a:t>We</a:t>
            </a:r>
            <a:r>
              <a:rPr lang="fi-FI" sz="1500" baseline="0" dirty="0"/>
              <a:t> look at </a:t>
            </a:r>
            <a:r>
              <a:rPr lang="fi-FI" sz="1500" baseline="0" dirty="0" err="1"/>
              <a:t>things</a:t>
            </a:r>
            <a:r>
              <a:rPr lang="fi-FI" sz="1500" baseline="0" dirty="0"/>
              <a:t> </a:t>
            </a:r>
            <a:r>
              <a:rPr lang="fi-FI" sz="1500" baseline="0" dirty="0" err="1"/>
              <a:t>from</a:t>
            </a:r>
            <a:r>
              <a:rPr lang="fi-FI" sz="1500" baseline="0" dirty="0"/>
              <a:t> </a:t>
            </a:r>
            <a:r>
              <a:rPr lang="fi-FI" sz="1500" baseline="0" dirty="0" err="1"/>
              <a:t>unexpected</a:t>
            </a:r>
            <a:r>
              <a:rPr lang="fi-FI" sz="1500" baseline="0" dirty="0"/>
              <a:t> </a:t>
            </a:r>
            <a:r>
              <a:rPr lang="fi-FI" sz="1500" baseline="0" dirty="0" err="1"/>
              <a:t>perspectives</a:t>
            </a:r>
            <a:r>
              <a:rPr lang="fi-FI" sz="1500" baseline="0" dirty="0"/>
              <a:t>, </a:t>
            </a:r>
            <a:r>
              <a:rPr lang="fi-FI" sz="1500" baseline="0" dirty="0" err="1"/>
              <a:t>we</a:t>
            </a:r>
            <a:r>
              <a:rPr lang="fi-FI" sz="1500" baseline="0" dirty="0"/>
              <a:t> </a:t>
            </a:r>
            <a:r>
              <a:rPr lang="fi-FI" sz="1500" baseline="0" dirty="0" err="1"/>
              <a:t>question</a:t>
            </a:r>
            <a:r>
              <a:rPr lang="fi-FI" sz="1500" baseline="0" dirty="0"/>
              <a:t>, and </a:t>
            </a:r>
            <a:r>
              <a:rPr lang="fi-FI" sz="1500" baseline="0" dirty="0" err="1"/>
              <a:t>we</a:t>
            </a:r>
            <a:r>
              <a:rPr lang="fi-FI" sz="1500" baseline="0" dirty="0"/>
              <a:t> </a:t>
            </a:r>
            <a:r>
              <a:rPr lang="fi-FI" sz="1500" baseline="0" dirty="0" err="1"/>
              <a:t>search</a:t>
            </a:r>
            <a:r>
              <a:rPr lang="fi-FI" sz="1500" baseline="0" dirty="0"/>
              <a:t> for </a:t>
            </a:r>
            <a:r>
              <a:rPr lang="fi-FI" sz="1500" baseline="0" dirty="0" err="1"/>
              <a:t>solutions</a:t>
            </a:r>
            <a:r>
              <a:rPr lang="fi-FI" sz="1500" baseline="0" dirty="0"/>
              <a:t>. </a:t>
            </a:r>
            <a:r>
              <a:rPr lang="fi-FI" sz="1500" baseline="0" dirty="0" err="1"/>
              <a:t>We</a:t>
            </a:r>
            <a:r>
              <a:rPr lang="fi-FI" sz="1500" baseline="0" dirty="0"/>
              <a:t> </a:t>
            </a:r>
            <a:r>
              <a:rPr lang="fi-FI" sz="1500" baseline="0" dirty="0" err="1"/>
              <a:t>fight</a:t>
            </a:r>
            <a:r>
              <a:rPr lang="fi-FI" sz="1500" baseline="0" dirty="0"/>
              <a:t> for a </a:t>
            </a:r>
            <a:r>
              <a:rPr lang="fi-FI" sz="1500" baseline="0" dirty="0" err="1"/>
              <a:t>better</a:t>
            </a:r>
            <a:r>
              <a:rPr lang="fi-FI" sz="1500" baseline="0" dirty="0"/>
              <a:t> </a:t>
            </a:r>
            <a:r>
              <a:rPr lang="fi-FI" sz="1500" baseline="0" dirty="0" err="1"/>
              <a:t>world</a:t>
            </a:r>
            <a:r>
              <a:rPr lang="fi-FI" sz="1500" baseline="0" dirty="0"/>
              <a:t>.</a:t>
            </a:r>
          </a:p>
          <a:p>
            <a:endParaRPr lang="fi-FI" sz="1500" baseline="0" dirty="0"/>
          </a:p>
          <a:p>
            <a:r>
              <a:rPr lang="fi-FI" sz="1500" baseline="0" dirty="0" err="1"/>
              <a:t>We</a:t>
            </a:r>
            <a:r>
              <a:rPr lang="fi-FI" sz="1500" baseline="0" dirty="0"/>
              <a:t> </a:t>
            </a:r>
            <a:r>
              <a:rPr lang="fi-FI" sz="1500" baseline="0" dirty="0" err="1"/>
              <a:t>are</a:t>
            </a:r>
            <a:r>
              <a:rPr lang="fi-FI" sz="1500" baseline="0" dirty="0"/>
              <a:t> a </a:t>
            </a:r>
            <a:r>
              <a:rPr lang="fi-FI" sz="1500" baseline="0" dirty="0" err="1"/>
              <a:t>community</a:t>
            </a:r>
            <a:r>
              <a:rPr lang="fi-FI" sz="1500" baseline="0" dirty="0"/>
              <a:t> </a:t>
            </a:r>
            <a:r>
              <a:rPr lang="fi-FI" sz="1500" baseline="0" dirty="0" err="1"/>
              <a:t>where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inspire</a:t>
            </a:r>
            <a:r>
              <a:rPr lang="fi-FI" sz="1500" baseline="0" dirty="0"/>
              <a:t> </a:t>
            </a:r>
            <a:r>
              <a:rPr lang="fi-FI" sz="1500" baseline="0" dirty="0" err="1"/>
              <a:t>curious</a:t>
            </a:r>
            <a:r>
              <a:rPr lang="fi-FI" sz="1500" baseline="0" dirty="0"/>
              <a:t> </a:t>
            </a:r>
            <a:r>
              <a:rPr lang="fi-FI" sz="1500" baseline="0" dirty="0" err="1"/>
              <a:t>people</a:t>
            </a:r>
            <a:r>
              <a:rPr lang="fi-FI" sz="1500" baseline="0" dirty="0"/>
              <a:t>. </a:t>
            </a:r>
            <a:r>
              <a:rPr lang="fi-FI" sz="1500" baseline="0" dirty="0" err="1"/>
              <a:t>Without</a:t>
            </a:r>
            <a:r>
              <a:rPr lang="fi-FI" sz="1500" baseline="0" dirty="0"/>
              <a:t> </a:t>
            </a:r>
            <a:r>
              <a:rPr lang="fi-FI" sz="1500" baseline="0" dirty="0" err="1"/>
              <a:t>curiosity</a:t>
            </a:r>
            <a:r>
              <a:rPr lang="fi-FI" sz="1500" baseline="0" dirty="0"/>
              <a:t>, </a:t>
            </a:r>
            <a:r>
              <a:rPr lang="fi-FI" sz="1500" baseline="0" dirty="0" err="1"/>
              <a:t>we</a:t>
            </a:r>
            <a:r>
              <a:rPr lang="fi-FI" sz="1500" baseline="0" dirty="0"/>
              <a:t> </a:t>
            </a:r>
            <a:r>
              <a:rPr lang="fi-FI" sz="1500" baseline="0" dirty="0" err="1"/>
              <a:t>cannot</a:t>
            </a:r>
            <a:br>
              <a:rPr lang="fi-FI" sz="1500" baseline="0" dirty="0"/>
            </a:br>
            <a:r>
              <a:rPr lang="fi-FI" sz="1500" baseline="0" dirty="0" err="1"/>
              <a:t>change</a:t>
            </a:r>
            <a:r>
              <a:rPr lang="fi-FI" sz="1500" baseline="0" dirty="0"/>
              <a:t> </a:t>
            </a:r>
            <a:r>
              <a:rPr lang="fi-FI" sz="1500" baseline="0" dirty="0" err="1"/>
              <a:t>the</a:t>
            </a:r>
            <a:r>
              <a:rPr lang="fi-FI" sz="1500" baseline="0" dirty="0"/>
              <a:t> </a:t>
            </a:r>
            <a:r>
              <a:rPr lang="fi-FI" sz="1500" baseline="0" dirty="0" err="1"/>
              <a:t>world</a:t>
            </a:r>
            <a:r>
              <a:rPr lang="fi-FI" sz="1500" baseline="0" dirty="0"/>
              <a:t>.</a:t>
            </a:r>
          </a:p>
          <a:p>
            <a:endParaRPr lang="fi-FI" sz="1500" baseline="0" dirty="0"/>
          </a:p>
          <a:p>
            <a:r>
              <a:rPr lang="fi-FI" sz="1500" baseline="0" dirty="0" err="1"/>
              <a:t>Our</a:t>
            </a:r>
            <a:r>
              <a:rPr lang="fi-FI" sz="1500" baseline="0" dirty="0"/>
              <a:t> </a:t>
            </a:r>
            <a:r>
              <a:rPr lang="fi-FI" sz="1500" baseline="0" dirty="0" err="1"/>
              <a:t>campuses</a:t>
            </a:r>
            <a:r>
              <a:rPr lang="fi-FI" sz="1500" baseline="0" dirty="0"/>
              <a:t> </a:t>
            </a:r>
            <a:r>
              <a:rPr lang="fi-FI" sz="1500" baseline="0" dirty="0" err="1"/>
              <a:t>are</a:t>
            </a:r>
            <a:r>
              <a:rPr lang="fi-FI" sz="1500" baseline="0" dirty="0"/>
              <a:t> </a:t>
            </a:r>
            <a:r>
              <a:rPr lang="fi-FI" sz="1500" baseline="0" dirty="0" err="1"/>
              <a:t>located</a:t>
            </a:r>
            <a:r>
              <a:rPr lang="fi-FI" sz="1500" baseline="0" dirty="0"/>
              <a:t> in Lappeenranta and Lahti, </a:t>
            </a:r>
            <a:r>
              <a:rPr lang="fi-FI" sz="1500" baseline="0" dirty="0" err="1"/>
              <a:t>but</a:t>
            </a:r>
            <a:r>
              <a:rPr lang="fi-FI" sz="1500" baseline="0" dirty="0"/>
              <a:t> </a:t>
            </a:r>
            <a:r>
              <a:rPr lang="fi-FI" sz="1500" baseline="0" dirty="0" err="1"/>
              <a:t>our</a:t>
            </a:r>
            <a:r>
              <a:rPr lang="fi-FI" sz="1500" baseline="0" dirty="0"/>
              <a:t> </a:t>
            </a:r>
            <a:r>
              <a:rPr lang="fi-FI" sz="1500" baseline="0" dirty="0" err="1"/>
              <a:t>state</a:t>
            </a:r>
            <a:r>
              <a:rPr lang="fi-FI" sz="1500" baseline="0" dirty="0"/>
              <a:t> of </a:t>
            </a:r>
            <a:r>
              <a:rPr lang="fi-FI" sz="1500" baseline="0" dirty="0" err="1"/>
              <a:t>mind</a:t>
            </a:r>
            <a:r>
              <a:rPr lang="fi-FI" sz="1500" baseline="0" dirty="0"/>
              <a:t> </a:t>
            </a:r>
            <a:r>
              <a:rPr lang="fi-FI" sz="1500" baseline="0" dirty="0" err="1"/>
              <a:t>can</a:t>
            </a:r>
            <a:r>
              <a:rPr lang="fi-FI" sz="1500" baseline="0" dirty="0"/>
              <a:t> </a:t>
            </a:r>
            <a:r>
              <a:rPr lang="fi-FI" sz="1500" baseline="0" dirty="0" err="1"/>
              <a:t>be</a:t>
            </a:r>
            <a:r>
              <a:rPr lang="fi-FI" sz="1500" baseline="0" dirty="0"/>
              <a:t> </a:t>
            </a:r>
            <a:r>
              <a:rPr lang="fi-FI" sz="1500" baseline="0" dirty="0" err="1"/>
              <a:t>achieved</a:t>
            </a:r>
            <a:r>
              <a:rPr lang="fi-FI" sz="1500" baseline="0" dirty="0"/>
              <a:t> </a:t>
            </a:r>
            <a:r>
              <a:rPr lang="fi-FI" sz="1500" baseline="0" dirty="0" err="1"/>
              <a:t>anywhere</a:t>
            </a:r>
            <a:r>
              <a:rPr lang="fi-FI" sz="1500" baseline="0" dirty="0"/>
              <a:t>.</a:t>
            </a:r>
          </a:p>
        </p:txBody>
      </p:sp>
      <p:sp>
        <p:nvSpPr>
          <p:cNvPr id="9" name="Suorakulmio 8">
            <a:extLst>
              <a:ext uri="{FF2B5EF4-FFF2-40B4-BE49-F238E27FC236}">
                <a16:creationId xmlns:a16="http://schemas.microsoft.com/office/drawing/2014/main" id="{7DF7B16A-03B3-E445-AA1F-466F746603EA}"/>
              </a:ext>
            </a:extLst>
          </p:cNvPr>
          <p:cNvSpPr/>
          <p:nvPr userDrawn="1"/>
        </p:nvSpPr>
        <p:spPr>
          <a:xfrm>
            <a:off x="1002242" y="1684687"/>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Tekstiruutu 1">
            <a:extLst>
              <a:ext uri="{FF2B5EF4-FFF2-40B4-BE49-F238E27FC236}">
                <a16:creationId xmlns:a16="http://schemas.microsoft.com/office/drawing/2014/main" id="{3863DA70-171B-AD44-8F01-037CDB884300}"/>
              </a:ext>
            </a:extLst>
          </p:cNvPr>
          <p:cNvSpPr txBox="1"/>
          <p:nvPr userDrawn="1"/>
        </p:nvSpPr>
        <p:spPr>
          <a:xfrm>
            <a:off x="880098" y="1836140"/>
            <a:ext cx="5545108" cy="587574"/>
          </a:xfrm>
          <a:prstGeom prst="rect">
            <a:avLst/>
          </a:prstGeom>
          <a:noFill/>
        </p:spPr>
        <p:txBody>
          <a:bodyPr wrap="none" rtlCol="0">
            <a:spAutoFit/>
          </a:bodyPr>
          <a:lstStyle/>
          <a:p>
            <a:r>
              <a:rPr lang="fi-FI" sz="3500" b="1" i="0">
                <a:latin typeface="Arial" panose="020B0604020202020204" pitchFamily="34" charset="0"/>
                <a:cs typeface="Arial" panose="020B0604020202020204" pitchFamily="34" charset="0"/>
              </a:rPr>
              <a:t>LAND OF THE CURIOUS</a:t>
            </a:r>
          </a:p>
        </p:txBody>
      </p:sp>
    </p:spTree>
    <p:extLst>
      <p:ext uri="{BB962C8B-B14F-4D97-AF65-F5344CB8AC3E}">
        <p14:creationId xmlns:p14="http://schemas.microsoft.com/office/powerpoint/2010/main" val="8200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r>
              <a:rPr lang="en-US"/>
              <a:t>Click to edit Master title style</a:t>
            </a:r>
            <a:endParaRPr lang="fi-FI" dirty="0"/>
          </a:p>
        </p:txBody>
      </p:sp>
      <p:sp>
        <p:nvSpPr>
          <p:cNvPr id="6" name="Tekstin paikkamerkki 4">
            <a:extLst>
              <a:ext uri="{FF2B5EF4-FFF2-40B4-BE49-F238E27FC236}">
                <a16:creationId xmlns:a16="http://schemas.microsoft.com/office/drawing/2014/main" id="{7D91FB59-C4A2-A74E-98A2-0A6C88E4C7F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Tekstin paikkamerkki 2">
            <a:extLst>
              <a:ext uri="{FF2B5EF4-FFF2-40B4-BE49-F238E27FC236}">
                <a16:creationId xmlns:a16="http://schemas.microsoft.com/office/drawing/2014/main" id="{D161A7D8-1DE9-544C-BD8F-BBAA0EF51501}"/>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238582490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 Juniper - Title and text">
    <p:spTree>
      <p:nvGrpSpPr>
        <p:cNvPr id="1" name=""/>
        <p:cNvGrpSpPr/>
        <p:nvPr/>
      </p:nvGrpSpPr>
      <p:grpSpPr>
        <a:xfrm>
          <a:off x="0" y="0"/>
          <a:ext cx="0" cy="0"/>
          <a:chOff x="0" y="0"/>
          <a:chExt cx="0" cy="0"/>
        </a:xfrm>
      </p:grpSpPr>
      <p:pic>
        <p:nvPicPr>
          <p:cNvPr id="5" name="Kuva 4" descr="Kuva, joka sisältää kohteen istuminen, musta, kukka, maljakko&#10;&#10;Kuvaus luotu automaattisesti">
            <a:extLst>
              <a:ext uri="{FF2B5EF4-FFF2-40B4-BE49-F238E27FC236}">
                <a16:creationId xmlns:a16="http://schemas.microsoft.com/office/drawing/2014/main" id="{257891E5-E585-AE47-A825-164A41F4A27D}"/>
              </a:ext>
            </a:extLst>
          </p:cNvPr>
          <p:cNvPicPr>
            <a:picLocks noChangeAspect="1"/>
          </p:cNvPicPr>
          <p:nvPr userDrawn="1"/>
        </p:nvPicPr>
        <p:blipFill>
          <a:blip r:embed="rId2"/>
          <a:stretch>
            <a:fill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2" name="Tekstin paikkamerkki 4">
            <a:extLst>
              <a:ext uri="{FF2B5EF4-FFF2-40B4-BE49-F238E27FC236}">
                <a16:creationId xmlns:a16="http://schemas.microsoft.com/office/drawing/2014/main" id="{17F36022-1CF8-CC4B-A7D2-242E6A33EF57}"/>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9" name="Suorakulmio 8">
            <a:extLst>
              <a:ext uri="{FF2B5EF4-FFF2-40B4-BE49-F238E27FC236}">
                <a16:creationId xmlns:a16="http://schemas.microsoft.com/office/drawing/2014/main" id="{FC0BF464-6E1E-4647-A764-9C5364DC0EE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Tekstin paikkamerkki 2">
            <a:extLst>
              <a:ext uri="{FF2B5EF4-FFF2-40B4-BE49-F238E27FC236}">
                <a16:creationId xmlns:a16="http://schemas.microsoft.com/office/drawing/2014/main" id="{F9E9D004-0CC5-274B-ACED-EFDE330DBE36}"/>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95225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75656C06-0A5E-774B-B396-0352AF4EFA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E580E285-BB1D-AD4E-B2DD-97B6D782512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C442722-5443-FD49-A320-9461C5E78519}"/>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613073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525"/>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1" name="Tekstin paikkamerkki 4">
            <a:extLst>
              <a:ext uri="{FF2B5EF4-FFF2-40B4-BE49-F238E27FC236}">
                <a16:creationId xmlns:a16="http://schemas.microsoft.com/office/drawing/2014/main" id="{90663A93-20B6-A244-895E-B217A8FC1055}"/>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Suorakulmio 9">
            <a:extLst>
              <a:ext uri="{FF2B5EF4-FFF2-40B4-BE49-F238E27FC236}">
                <a16:creationId xmlns:a16="http://schemas.microsoft.com/office/drawing/2014/main" id="{8FEDD50F-B03F-1A4D-BBC8-AD356AF6708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E28256C8-8B90-814D-BCD6-6CD2B1B819A7}"/>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13354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1307"/>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kstin paikkamerkki 4">
            <a:extLst>
              <a:ext uri="{FF2B5EF4-FFF2-40B4-BE49-F238E27FC236}">
                <a16:creationId xmlns:a16="http://schemas.microsoft.com/office/drawing/2014/main" id="{D470BEBF-5C2F-4940-A186-77B02D17A6AF}"/>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1" name="Suorakulmio 10">
            <a:extLst>
              <a:ext uri="{FF2B5EF4-FFF2-40B4-BE49-F238E27FC236}">
                <a16:creationId xmlns:a16="http://schemas.microsoft.com/office/drawing/2014/main" id="{DA9B0CE3-D981-2249-84F1-3F6BA993B37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2">
            <a:extLst>
              <a:ext uri="{FF2B5EF4-FFF2-40B4-BE49-F238E27FC236}">
                <a16:creationId xmlns:a16="http://schemas.microsoft.com/office/drawing/2014/main" id="{834A2B8D-D4F6-704F-9B1A-B72CCDD07A2E}"/>
              </a:ext>
            </a:extLst>
          </p:cNvPr>
          <p:cNvSpPr>
            <a:spLocks noGrp="1"/>
          </p:cNvSpPr>
          <p:nvPr>
            <p:ph idx="1"/>
          </p:nvPr>
        </p:nvSpPr>
        <p:spPr>
          <a:xfrm>
            <a:off x="1676400" y="2525801"/>
            <a:ext cx="9736231" cy="372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35811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08AF4064-44D0-B143-BF86-C13C59AAD72C}"/>
              </a:ext>
            </a:extLst>
          </p:cNvPr>
          <p:cNvSpPr/>
          <p:nvPr userDrawn="1"/>
        </p:nvSpPr>
        <p:spPr>
          <a:xfrm>
            <a:off x="-1" y="1589733"/>
            <a:ext cx="6502401" cy="2476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70" y="4733751"/>
            <a:ext cx="9601200" cy="712615"/>
          </a:xfrm>
        </p:spPr>
        <p:txBody>
          <a:bodyPr wrap="none" anchor="t" anchorCtr="0">
            <a:noAutofit/>
          </a:bodyPr>
          <a:lstStyle>
            <a:lvl1pPr algn="l">
              <a:defRPr sz="6000"/>
            </a:lvl1pPr>
          </a:lstStyle>
          <a:p>
            <a:r>
              <a:rPr lang="en-US"/>
              <a:t>Click to edit Master title style</a:t>
            </a:r>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9601200"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0"/>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pic>
        <p:nvPicPr>
          <p:cNvPr id="12" name="Kuva 11" descr="Kuva, joka sisältää kohteen piirtäminen&#10;&#10;Kuvaus luotu automaattisesti">
            <a:extLst>
              <a:ext uri="{FF2B5EF4-FFF2-40B4-BE49-F238E27FC236}">
                <a16:creationId xmlns:a16="http://schemas.microsoft.com/office/drawing/2014/main" id="{05C49B9F-25DE-6141-9DA3-DE04A8521AB3}"/>
              </a:ext>
            </a:extLst>
          </p:cNvPr>
          <p:cNvPicPr>
            <a:picLocks noChangeAspect="1"/>
          </p:cNvPicPr>
          <p:nvPr userDrawn="1"/>
        </p:nvPicPr>
        <p:blipFill>
          <a:blip r:embed="rId2"/>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18430999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lvl1pPr>
          </a:lstStyle>
          <a:p>
            <a:r>
              <a:rPr lang="en-US"/>
              <a:t>Click icon to add picture</a:t>
            </a:r>
            <a:endParaRPr lang="fi-FI" dirty="0"/>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t>x</a:t>
            </a:r>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a:p>
            <a:endParaRPr lang="fi-FI"/>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bg1"/>
          </a:solidFill>
        </p:spPr>
        <p:txBody>
          <a:bodyPr/>
          <a:lstStyle>
            <a:lvl1pPr marL="0" indent="0">
              <a:buNone/>
              <a:defRPr>
                <a:solidFill>
                  <a:schemeClr val="bg1"/>
                </a:solidFill>
              </a:defRPr>
            </a:lvl1pPr>
          </a:lstStyle>
          <a:p>
            <a:r>
              <a:rPr lang="fi-FI" dirty="0"/>
              <a:t>x</a:t>
            </a:r>
          </a:p>
        </p:txBody>
      </p:sp>
      <p:sp>
        <p:nvSpPr>
          <p:cNvPr id="4" name="Text Placeholder 3">
            <a:extLst>
              <a:ext uri="{FF2B5EF4-FFF2-40B4-BE49-F238E27FC236}">
                <a16:creationId xmlns:a16="http://schemas.microsoft.com/office/drawing/2014/main" id="{E046454E-6A45-1F4A-8546-DE798F779387}"/>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3"/>
              </a:buBlip>
              <a:defRPr/>
            </a:lvl2pPr>
            <a:lvl3pPr>
              <a:lnSpc>
                <a:spcPct val="120000"/>
              </a:lnSpc>
              <a:spcBef>
                <a:spcPts val="400"/>
              </a:spcBef>
              <a:spcAft>
                <a:spcPts val="100"/>
              </a:spcAft>
              <a:defRPr/>
            </a:lvl3pPr>
            <a:lvl4pPr>
              <a:lnSpc>
                <a:spcPct val="120000"/>
              </a:lnSpc>
              <a:spcBef>
                <a:spcPts val="400"/>
              </a:spcBef>
              <a:spcAft>
                <a:spcPts val="100"/>
              </a:spcAft>
              <a:defRPr/>
            </a:lvl4pPr>
            <a:lvl5pPr>
              <a:lnSpc>
                <a:spcPct val="120000"/>
              </a:lnSpc>
              <a:spcBef>
                <a:spcPts val="400"/>
              </a:spcBef>
              <a:spcAft>
                <a:spcPts val="1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9" name="Otsikko 1">
            <a:extLst>
              <a:ext uri="{FF2B5EF4-FFF2-40B4-BE49-F238E27FC236}">
                <a16:creationId xmlns:a16="http://schemas.microsoft.com/office/drawing/2014/main" id="{22617806-3C20-7241-A1A8-0C9D287EDFB4}"/>
              </a:ext>
            </a:extLst>
          </p:cNvPr>
          <p:cNvSpPr>
            <a:spLocks noGrp="1"/>
          </p:cNvSpPr>
          <p:nvPr>
            <p:ph type="title"/>
          </p:nvPr>
        </p:nvSpPr>
        <p:spPr>
          <a:xfrm>
            <a:off x="1329645" y="1296545"/>
            <a:ext cx="4088003" cy="1250171"/>
          </a:xfrm>
        </p:spPr>
        <p:txBody>
          <a:bodyPr wrap="square" anchor="t">
            <a:normAutofit/>
          </a:bodyPr>
          <a:lstStyle>
            <a:lvl1pPr>
              <a:lnSpc>
                <a:spcPts val="3400"/>
              </a:lnSpc>
              <a:defRPr sz="3200">
                <a:solidFill>
                  <a:schemeClr val="tx1"/>
                </a:solidFill>
              </a:defRPr>
            </a:lvl1pPr>
          </a:lstStyle>
          <a:p>
            <a:r>
              <a:rPr lang="en-US"/>
              <a:t>Click to edit Master title style</a:t>
            </a:r>
            <a:endParaRPr lang="fi-FI" dirty="0"/>
          </a:p>
        </p:txBody>
      </p:sp>
      <p:sp>
        <p:nvSpPr>
          <p:cNvPr id="10" name="Suorakulmio 9">
            <a:extLst>
              <a:ext uri="{FF2B5EF4-FFF2-40B4-BE49-F238E27FC236}">
                <a16:creationId xmlns:a16="http://schemas.microsoft.com/office/drawing/2014/main" id="{9C9018A7-9E9D-1A41-98CA-83FFF10F0421}"/>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3419118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 Comparison - Two columns">
    <p:spTree>
      <p:nvGrpSpPr>
        <p:cNvPr id="1" name=""/>
        <p:cNvGrpSpPr/>
        <p:nvPr/>
      </p:nvGrpSpPr>
      <p:grpSpPr>
        <a:xfrm>
          <a:off x="0" y="0"/>
          <a:ext cx="0" cy="0"/>
          <a:chOff x="0" y="0"/>
          <a:chExt cx="0" cy="0"/>
        </a:xfrm>
      </p:grpSpPr>
      <p:sp>
        <p:nvSpPr>
          <p:cNvPr id="3" name="Tekstin paikkamerkki 2">
            <a:extLst>
              <a:ext uri="{FF2B5EF4-FFF2-40B4-BE49-F238E27FC236}">
                <a16:creationId xmlns:a16="http://schemas.microsoft.com/office/drawing/2014/main" id="{FA5CAA61-E2CD-E94C-870F-44414EBD3278}"/>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7">
            <a:extLst>
              <a:ext uri="{FF2B5EF4-FFF2-40B4-BE49-F238E27FC236}">
                <a16:creationId xmlns:a16="http://schemas.microsoft.com/office/drawing/2014/main" id="{42EB66A7-9004-2C43-B043-23E249115514}"/>
              </a:ext>
            </a:extLst>
          </p:cNvPr>
          <p:cNvSpPr>
            <a:spLocks noGrp="1"/>
          </p:cNvSpPr>
          <p:nvPr>
            <p:ph sz="quarter" idx="13" hasCustomPrompt="1"/>
          </p:nvPr>
        </p:nvSpPr>
        <p:spPr>
          <a:xfrm>
            <a:off x="927100" y="3300096"/>
            <a:ext cx="5157786" cy="3073203"/>
          </a:xfrm>
        </p:spPr>
        <p:txBody>
          <a:bodyPr/>
          <a:lstStyle>
            <a:lvl1pPr>
              <a:lnSpc>
                <a:spcPts val="2200"/>
              </a:lnSpc>
              <a:defRPr/>
            </a:lvl1pPr>
            <a:lvl2pPr>
              <a:lnSpc>
                <a:spcPts val="1900"/>
              </a:lnSpc>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4" name="Content Placeholder 7">
            <a:extLst>
              <a:ext uri="{FF2B5EF4-FFF2-40B4-BE49-F238E27FC236}">
                <a16:creationId xmlns:a16="http://schemas.microsoft.com/office/drawing/2014/main" id="{6D34A219-A206-1C4C-8D8A-C844E11777A3}"/>
              </a:ext>
            </a:extLst>
          </p:cNvPr>
          <p:cNvSpPr>
            <a:spLocks noGrp="1"/>
          </p:cNvSpPr>
          <p:nvPr>
            <p:ph sz="quarter" idx="14" hasCustomPrompt="1"/>
          </p:nvPr>
        </p:nvSpPr>
        <p:spPr>
          <a:xfrm>
            <a:off x="6281929" y="3300096"/>
            <a:ext cx="5157786" cy="3073203"/>
          </a:xfrm>
        </p:spPr>
        <p:txBody>
          <a:bodyPr/>
          <a:lstStyle>
            <a:lvl2pPr>
              <a:buFontTx/>
              <a:buBlip>
                <a:blip r:embed="rId2"/>
              </a:buBlip>
              <a:defRPr/>
            </a:lvl2pPr>
            <a:lvl3pPr>
              <a:lnSpc>
                <a:spcPts val="1600"/>
              </a:lnSpc>
              <a:defRPr/>
            </a:lvl3pPr>
            <a:lvl4pPr>
              <a:lnSpc>
                <a:spcPts val="1600"/>
              </a:lnSpc>
              <a:defRPr/>
            </a:lvl4pPr>
            <a:lvl5pPr>
              <a:lnSpc>
                <a:spcPts val="16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      </a:t>
            </a:r>
            <a:endParaRPr lang="aa-ET"/>
          </a:p>
        </p:txBody>
      </p:sp>
      <p:sp>
        <p:nvSpPr>
          <p:cNvPr id="9" name="Tekstin paikkamerkki 4">
            <a:extLst>
              <a:ext uri="{FF2B5EF4-FFF2-40B4-BE49-F238E27FC236}">
                <a16:creationId xmlns:a16="http://schemas.microsoft.com/office/drawing/2014/main" id="{E9934A8A-1DCB-B54A-98E2-68889477C9B2}"/>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84955"/>
            <a:ext cx="10515600" cy="468479"/>
          </a:xfrm>
        </p:spPr>
        <p:txBody>
          <a:bodyPr/>
          <a:lstStyle/>
          <a:p>
            <a:r>
              <a:rPr lang="en-US"/>
              <a:t>Click to edit Master title style</a:t>
            </a:r>
            <a:endParaRPr lang="fi-FI" dirty="0"/>
          </a:p>
        </p:txBody>
      </p:sp>
      <p:sp>
        <p:nvSpPr>
          <p:cNvPr id="12" name="Tekstin paikkamerkki 2">
            <a:extLst>
              <a:ext uri="{FF2B5EF4-FFF2-40B4-BE49-F238E27FC236}">
                <a16:creationId xmlns:a16="http://schemas.microsoft.com/office/drawing/2014/main" id="{0F71078E-2CBB-3F4E-ADBC-9012E22855F8}"/>
              </a:ext>
            </a:extLst>
          </p:cNvPr>
          <p:cNvSpPr>
            <a:spLocks noGrp="1"/>
          </p:cNvSpPr>
          <p:nvPr>
            <p:ph type="body" idx="15"/>
          </p:nvPr>
        </p:nvSpPr>
        <p:spPr>
          <a:xfrm>
            <a:off x="897031"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6403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2 - Always the first slide">
    <p:spTree>
      <p:nvGrpSpPr>
        <p:cNvPr id="1" name=""/>
        <p:cNvGrpSpPr/>
        <p:nvPr/>
      </p:nvGrpSpPr>
      <p:grpSpPr>
        <a:xfrm>
          <a:off x="0" y="0"/>
          <a:ext cx="0" cy="0"/>
          <a:chOff x="0" y="0"/>
          <a:chExt cx="0" cy="0"/>
        </a:xfrm>
      </p:grpSpPr>
      <p:pic>
        <p:nvPicPr>
          <p:cNvPr id="4" name="Kuva 3" descr="Kuva, joka sisältää kohteen kasvi, lehti, saniainen, vihreä&#10;&#10;Kuvaus luotu automaattisesti">
            <a:extLst>
              <a:ext uri="{FF2B5EF4-FFF2-40B4-BE49-F238E27FC236}">
                <a16:creationId xmlns:a16="http://schemas.microsoft.com/office/drawing/2014/main" id="{5AF51AB2-74BE-7D47-927D-E452C462FA60}"/>
              </a:ext>
            </a:extLst>
          </p:cNvPr>
          <p:cNvPicPr>
            <a:picLocks noChangeAspect="1"/>
          </p:cNvPicPr>
          <p:nvPr userDrawn="1"/>
        </p:nvPicPr>
        <p:blipFill>
          <a:blip r:embed="rId2"/>
          <a:stretch>
            <a:fillRect/>
          </a:stretch>
        </p:blipFill>
        <p:spPr>
          <a:xfrm>
            <a:off x="0" y="3175"/>
            <a:ext cx="12192000" cy="6851650"/>
          </a:xfrm>
          <a:prstGeom prst="rect">
            <a:avLst/>
          </a:prstGeom>
        </p:spPr>
      </p:pic>
    </p:spTree>
    <p:extLst>
      <p:ext uri="{BB962C8B-B14F-4D97-AF65-F5344CB8AC3E}">
        <p14:creationId xmlns:p14="http://schemas.microsoft.com/office/powerpoint/2010/main" val="3777298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998408"/>
          </a:xfrm>
        </p:spPr>
        <p:txBody>
          <a:bodyPr/>
          <a:lstStyle/>
          <a:p>
            <a:r>
              <a:rPr lang="en-US"/>
              <a:t>Click icon to add table</a:t>
            </a:r>
            <a:endParaRPr lang="aa-ET"/>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kstin paikkamerkki 4">
            <a:extLst>
              <a:ext uri="{FF2B5EF4-FFF2-40B4-BE49-F238E27FC236}">
                <a16:creationId xmlns:a16="http://schemas.microsoft.com/office/drawing/2014/main" id="{8A7D4283-E5BA-A741-810C-A5A2A1A5295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377012255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0" y="6350"/>
            <a:ext cx="12192000"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6938" y="2519270"/>
            <a:ext cx="10515600" cy="3972985"/>
          </a:xfrm>
        </p:spPr>
        <p:txBody>
          <a:bodyPr/>
          <a:lstStyle/>
          <a:p>
            <a:r>
              <a:rPr lang="en-US"/>
              <a:t>Click icon to add chart</a:t>
            </a:r>
            <a:endParaRPr lang="aa-ET"/>
          </a:p>
        </p:txBody>
      </p:sp>
      <p:sp>
        <p:nvSpPr>
          <p:cNvPr id="9" name="Tekstin paikkamerkki 4">
            <a:extLst>
              <a:ext uri="{FF2B5EF4-FFF2-40B4-BE49-F238E27FC236}">
                <a16:creationId xmlns:a16="http://schemas.microsoft.com/office/drawing/2014/main" id="{3FB4F49D-00F0-BE43-89D8-EA3AD63BB732}"/>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
        <p:nvSpPr>
          <p:cNvPr id="10" name="Suorakulmio 9">
            <a:extLst>
              <a:ext uri="{FF2B5EF4-FFF2-40B4-BE49-F238E27FC236}">
                <a16:creationId xmlns:a16="http://schemas.microsoft.com/office/drawing/2014/main" id="{5369AEDD-C7EF-CF45-93A6-0F16CAC369EA}"/>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064075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2321" y="1754884"/>
            <a:ext cx="869383" cy="711313"/>
          </a:xfrm>
          <a:prstGeom prst="rect">
            <a:avLst/>
          </a:prstGeom>
        </p:spPr>
      </p:pic>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2906204"/>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0" name="Tekstin paikkamerkki 10">
            <a:extLst>
              <a:ext uri="{FF2B5EF4-FFF2-40B4-BE49-F238E27FC236}">
                <a16:creationId xmlns:a16="http://schemas.microsoft.com/office/drawing/2014/main" id="{28374634-A5A3-5241-944D-B72B978EC1DC}"/>
              </a:ext>
            </a:extLst>
          </p:cNvPr>
          <p:cNvSpPr>
            <a:spLocks noGrp="1"/>
          </p:cNvSpPr>
          <p:nvPr>
            <p:ph type="body" sz="quarter" idx="11"/>
          </p:nvPr>
        </p:nvSpPr>
        <p:spPr>
          <a:xfrm>
            <a:off x="942321" y="4160128"/>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183139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2586777"/>
            <a:ext cx="869383" cy="711313"/>
          </a:xfrm>
          <a:prstGeom prst="rect">
            <a:avLst/>
          </a:prstGeom>
        </p:spPr>
      </p:pic>
      <p:sp>
        <p:nvSpPr>
          <p:cNvPr id="14" name="Tekstiruutu 13">
            <a:extLst>
              <a:ext uri="{FF2B5EF4-FFF2-40B4-BE49-F238E27FC236}">
                <a16:creationId xmlns:a16="http://schemas.microsoft.com/office/drawing/2014/main" id="{77E1C3E8-BDE9-6A49-85BA-550376CCB48B}"/>
              </a:ext>
            </a:extLst>
          </p:cNvPr>
          <p:cNvSpPr txBox="1"/>
          <p:nvPr userDrawn="1"/>
        </p:nvSpPr>
        <p:spPr>
          <a:xfrm>
            <a:off x="1019175" y="4592791"/>
            <a:ext cx="4815840" cy="268793"/>
          </a:xfrm>
          <a:prstGeom prst="rect">
            <a:avLst/>
          </a:prstGeom>
          <a:noFill/>
        </p:spPr>
        <p:txBody>
          <a:bodyPr wrap="square" lIns="0" tIns="0" rtlCol="0">
            <a:noAutofit/>
          </a:bodyPr>
          <a:lstStyle/>
          <a:p>
            <a:endParaRPr lang="fi-FI" sz="1500" baseline="0"/>
          </a:p>
        </p:txBody>
      </p:sp>
      <p:sp>
        <p:nvSpPr>
          <p:cNvPr id="9" name="Tekstin paikkamerkki 10">
            <a:extLst>
              <a:ext uri="{FF2B5EF4-FFF2-40B4-BE49-F238E27FC236}">
                <a16:creationId xmlns:a16="http://schemas.microsoft.com/office/drawing/2014/main" id="{92F8974B-6345-3347-8050-607169C22DBD}"/>
              </a:ext>
            </a:extLst>
          </p:cNvPr>
          <p:cNvSpPr>
            <a:spLocks noGrp="1"/>
          </p:cNvSpPr>
          <p:nvPr>
            <p:ph type="body" sz="quarter" idx="10"/>
          </p:nvPr>
        </p:nvSpPr>
        <p:spPr>
          <a:xfrm>
            <a:off x="942321" y="3298090"/>
            <a:ext cx="6111621" cy="1085223"/>
          </a:xfrm>
        </p:spPr>
        <p:txBody>
          <a:bodyPr tIns="108000">
            <a:noAutofit/>
          </a:bodyPr>
          <a:lstStyle>
            <a:lvl1pPr marL="0" indent="0">
              <a:lnSpc>
                <a:spcPct val="100000"/>
              </a:lnSpc>
              <a:buFontTx/>
              <a:buNone/>
              <a:defRPr sz="2400"/>
            </a:lvl1pPr>
          </a:lstStyle>
          <a:p>
            <a:pPr lvl="0"/>
            <a:r>
              <a:rPr lang="en-US"/>
              <a:t>Click to edit Master text styles</a:t>
            </a:r>
          </a:p>
        </p:txBody>
      </p:sp>
      <p:sp>
        <p:nvSpPr>
          <p:cNvPr id="11" name="Tekstin paikkamerkki 10">
            <a:extLst>
              <a:ext uri="{FF2B5EF4-FFF2-40B4-BE49-F238E27FC236}">
                <a16:creationId xmlns:a16="http://schemas.microsoft.com/office/drawing/2014/main" id="{84911E18-B2A8-B54D-A3A9-A88F62AFA898}"/>
              </a:ext>
            </a:extLst>
          </p:cNvPr>
          <p:cNvSpPr>
            <a:spLocks noGrp="1"/>
          </p:cNvSpPr>
          <p:nvPr>
            <p:ph type="body" sz="quarter" idx="11"/>
          </p:nvPr>
        </p:nvSpPr>
        <p:spPr>
          <a:xfrm>
            <a:off x="942320" y="4535433"/>
            <a:ext cx="6111621" cy="1085223"/>
          </a:xfrm>
        </p:spPr>
        <p:txBody>
          <a:bodyPr tIns="108000">
            <a:noAutofit/>
          </a:bodyPr>
          <a:lstStyle>
            <a:lvl1pPr marL="0" indent="0">
              <a:lnSpc>
                <a:spcPct val="100000"/>
              </a:lnSpc>
              <a:buFontTx/>
              <a:buNone/>
              <a:defRPr sz="1500" b="0"/>
            </a:lvl1pPr>
          </a:lstStyle>
          <a:p>
            <a:pPr lvl="0"/>
            <a:r>
              <a:rPr lang="en-US"/>
              <a:t>Click to edit Master text styles</a:t>
            </a:r>
          </a:p>
        </p:txBody>
      </p:sp>
    </p:spTree>
    <p:extLst>
      <p:ext uri="{BB962C8B-B14F-4D97-AF65-F5344CB8AC3E}">
        <p14:creationId xmlns:p14="http://schemas.microsoft.com/office/powerpoint/2010/main" val="2882510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DFC70F94-D09E-9A4A-8A5F-233A18DB919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a:xfrm>
            <a:off x="897031" y="937292"/>
            <a:ext cx="10515600" cy="468479"/>
          </a:xfrm>
        </p:spPr>
        <p:txBody>
          <a:bodyPr/>
          <a:lstStyle/>
          <a:p>
            <a:r>
              <a:rPr lang="en-US"/>
              <a:t>Click to edit Master title style</a:t>
            </a:r>
            <a:endParaRPr lang="fi-FI" dirty="0"/>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33DD6130-A819-7745-A126-85B07EFDD593}"/>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Text Placeholder 2">
            <a:extLst>
              <a:ext uri="{FF2B5EF4-FFF2-40B4-BE49-F238E27FC236}">
                <a16:creationId xmlns:a16="http://schemas.microsoft.com/office/drawing/2014/main" id="{A30ECF65-C4EB-314E-82BD-F1ED13FE0587}"/>
              </a:ext>
            </a:extLst>
          </p:cNvPr>
          <p:cNvSpPr>
            <a:spLocks noGrp="1"/>
          </p:cNvSpPr>
          <p:nvPr>
            <p:ph type="body" sz="quarter" idx="12" hasCustomPrompt="1"/>
          </p:nvPr>
        </p:nvSpPr>
        <p:spPr>
          <a:xfrm>
            <a:off x="1702526" y="1931803"/>
            <a:ext cx="9710105" cy="4240243"/>
          </a:xfrm>
        </p:spPr>
        <p:txBody>
          <a:bodyPr/>
          <a:lstStyle>
            <a:lvl2pPr>
              <a:buFontTx/>
              <a:buBlip>
                <a:blip r:embed="rId3"/>
              </a:buBlip>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0" name="Tekstin paikkamerkki 4">
            <a:extLst>
              <a:ext uri="{FF2B5EF4-FFF2-40B4-BE49-F238E27FC236}">
                <a16:creationId xmlns:a16="http://schemas.microsoft.com/office/drawing/2014/main" id="{F29FA346-9324-564F-B194-A7381C2EA93D}"/>
              </a:ext>
            </a:extLst>
          </p:cNvPr>
          <p:cNvSpPr>
            <a:spLocks noGrp="1"/>
          </p:cNvSpPr>
          <p:nvPr>
            <p:ph type="body" sz="quarter" idx="11"/>
          </p:nvPr>
        </p:nvSpPr>
        <p:spPr>
          <a:xfrm>
            <a:off x="1774825" y="1544491"/>
            <a:ext cx="9637806" cy="205974"/>
          </a:xfrm>
        </p:spPr>
        <p:txBody>
          <a:bodyPr lIns="0" bIns="0" anchor="ctr" anchorCtr="0">
            <a:noAutofit/>
          </a:bodyPr>
          <a:lstStyle>
            <a:lvl1pPr marL="0" indent="0">
              <a:buFontTx/>
              <a:buNone/>
              <a:defRPr sz="1400" b="0"/>
            </a:lvl1pPr>
          </a:lstStyle>
          <a:p>
            <a:pPr lvl="0"/>
            <a:r>
              <a:rPr lang="en-US"/>
              <a:t>Click to edit Master text styles</a:t>
            </a:r>
          </a:p>
        </p:txBody>
      </p:sp>
    </p:spTree>
    <p:extLst>
      <p:ext uri="{BB962C8B-B14F-4D97-AF65-F5344CB8AC3E}">
        <p14:creationId xmlns:p14="http://schemas.microsoft.com/office/powerpoint/2010/main" val="12902804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 Presentation info">
    <p:spTree>
      <p:nvGrpSpPr>
        <p:cNvPr id="1" name=""/>
        <p:cNvGrpSpPr/>
        <p:nvPr/>
      </p:nvGrpSpPr>
      <p:grpSpPr>
        <a:xfrm>
          <a:off x="0" y="0"/>
          <a:ext cx="0" cy="0"/>
          <a:chOff x="0" y="0"/>
          <a:chExt cx="0" cy="0"/>
        </a:xfrm>
      </p:grpSpPr>
      <p:sp>
        <p:nvSpPr>
          <p:cNvPr id="10" name="Suorakulmio 9">
            <a:extLst>
              <a:ext uri="{FF2B5EF4-FFF2-40B4-BE49-F238E27FC236}">
                <a16:creationId xmlns:a16="http://schemas.microsoft.com/office/drawing/2014/main" id="{9CB2207C-EFA6-2D47-BF45-360B454205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hasCustomPrompt="1"/>
          </p:nvPr>
        </p:nvSpPr>
        <p:spPr>
          <a:xfrm>
            <a:off x="907916" y="3429000"/>
            <a:ext cx="7201941" cy="589946"/>
          </a:xfrm>
        </p:spPr>
        <p:txBody>
          <a:bodyPr wrap="none" anchor="t">
            <a:noAutofit/>
          </a:bodyPr>
          <a:lstStyle>
            <a:lvl1pPr>
              <a:defRPr/>
            </a:lvl1pPr>
          </a:lstStyle>
          <a:p>
            <a:r>
              <a:rPr lang="fi-FI" dirty="0" err="1"/>
              <a:t>presentation</a:t>
            </a:r>
            <a:r>
              <a:rPr lang="fi-FI" dirty="0"/>
              <a:t> </a:t>
            </a:r>
            <a:r>
              <a:rPr lang="fi-FI" dirty="0" err="1"/>
              <a:t>name</a:t>
            </a:r>
            <a:endParaRPr lang="fi-FI" dirty="0"/>
          </a:p>
        </p:txBody>
      </p:sp>
      <p:sp>
        <p:nvSpPr>
          <p:cNvPr id="11" name="Tekstin paikkamerkki 10">
            <a:extLst>
              <a:ext uri="{FF2B5EF4-FFF2-40B4-BE49-F238E27FC236}">
                <a16:creationId xmlns:a16="http://schemas.microsoft.com/office/drawing/2014/main" id="{4CAE96DE-E366-FC45-AAE3-280E40FB56CA}"/>
              </a:ext>
            </a:extLst>
          </p:cNvPr>
          <p:cNvSpPr>
            <a:spLocks noGrp="1"/>
          </p:cNvSpPr>
          <p:nvPr>
            <p:ph type="body" sz="quarter" idx="10" hasCustomPrompt="1"/>
          </p:nvPr>
        </p:nvSpPr>
        <p:spPr>
          <a:xfrm>
            <a:off x="907916" y="4018946"/>
            <a:ext cx="7201941" cy="857854"/>
          </a:xfrm>
        </p:spPr>
        <p:txBody>
          <a:bodyPr lIns="108000" anchor="ctr">
            <a:normAutofit/>
          </a:bodyPr>
          <a:lstStyle>
            <a:lvl1pPr marL="0" indent="0">
              <a:lnSpc>
                <a:spcPct val="90000"/>
              </a:lnSpc>
              <a:spcBef>
                <a:spcPts val="0"/>
              </a:spcBef>
              <a:buNone/>
              <a:defRPr sz="1800" baseline="0"/>
            </a:lvl1pPr>
          </a:lstStyle>
          <a:p>
            <a:pPr lvl="0"/>
            <a:r>
              <a:rPr lang="fi-FI" dirty="0" err="1"/>
              <a:t>Subtitle</a:t>
            </a:r>
            <a:endParaRPr lang="fi-FI" dirty="0"/>
          </a:p>
        </p:txBody>
      </p:sp>
      <p:sp>
        <p:nvSpPr>
          <p:cNvPr id="14" name="Suorakulmio 13">
            <a:extLst>
              <a:ext uri="{FF2B5EF4-FFF2-40B4-BE49-F238E27FC236}">
                <a16:creationId xmlns:a16="http://schemas.microsoft.com/office/drawing/2014/main" id="{AC66544D-4E64-CA46-BFF3-E88D268B3E35}"/>
              </a:ext>
            </a:extLst>
          </p:cNvPr>
          <p:cNvSpPr/>
          <p:nvPr userDrawn="1"/>
        </p:nvSpPr>
        <p:spPr>
          <a:xfrm>
            <a:off x="1019175" y="31170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10">
            <a:extLst>
              <a:ext uri="{FF2B5EF4-FFF2-40B4-BE49-F238E27FC236}">
                <a16:creationId xmlns:a16="http://schemas.microsoft.com/office/drawing/2014/main" id="{FF492EFE-5B1E-104C-841C-28BAEC6E4C2C}"/>
              </a:ext>
            </a:extLst>
          </p:cNvPr>
          <p:cNvSpPr>
            <a:spLocks noGrp="1"/>
          </p:cNvSpPr>
          <p:nvPr>
            <p:ph type="body" sz="quarter" idx="11" hasCustomPrompt="1"/>
          </p:nvPr>
        </p:nvSpPr>
        <p:spPr>
          <a:xfrm>
            <a:off x="907916" y="4999968"/>
            <a:ext cx="7201941" cy="985894"/>
          </a:xfrm>
        </p:spPr>
        <p:txBody>
          <a:bodyPr lIns="108000">
            <a:normAutofit/>
          </a:bodyPr>
          <a:lstStyle>
            <a:lvl1pPr marL="0" indent="0">
              <a:lnSpc>
                <a:spcPct val="110000"/>
              </a:lnSpc>
              <a:spcBef>
                <a:spcPts val="400"/>
              </a:spcBef>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6" name="Tekstin paikkamerkki 10">
            <a:extLst>
              <a:ext uri="{FF2B5EF4-FFF2-40B4-BE49-F238E27FC236}">
                <a16:creationId xmlns:a16="http://schemas.microsoft.com/office/drawing/2014/main" id="{037F49E4-C5C8-A341-BDE0-42D68A3DB72C}"/>
              </a:ext>
            </a:extLst>
          </p:cNvPr>
          <p:cNvSpPr>
            <a:spLocks noGrp="1"/>
          </p:cNvSpPr>
          <p:nvPr>
            <p:ph type="body" sz="quarter" idx="12" hasCustomPrompt="1"/>
          </p:nvPr>
        </p:nvSpPr>
        <p:spPr>
          <a:xfrm>
            <a:off x="1639988" y="3083246"/>
            <a:ext cx="6469869" cy="222586"/>
          </a:xfrm>
        </p:spPr>
        <p:txBody>
          <a:bodyPr wrap="none" lIns="0" bIns="0" anchor="ctr"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18" name="Kuvan paikkamerkki 2">
            <a:extLst>
              <a:ext uri="{FF2B5EF4-FFF2-40B4-BE49-F238E27FC236}">
                <a16:creationId xmlns:a16="http://schemas.microsoft.com/office/drawing/2014/main" id="{1D1A91F1-B34F-4D49-9F7E-2973B78444F3}"/>
              </a:ext>
            </a:extLst>
          </p:cNvPr>
          <p:cNvSpPr>
            <a:spLocks noGrp="1"/>
          </p:cNvSpPr>
          <p:nvPr>
            <p:ph type="pic" idx="13"/>
          </p:nvPr>
        </p:nvSpPr>
        <p:spPr>
          <a:xfrm>
            <a:off x="8550210" y="27158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815179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 Fern - Title and text">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p>
            <a:endParaRPr lang="fi-FI" dirty="0"/>
          </a:p>
        </p:txBody>
      </p:sp>
      <p:sp>
        <p:nvSpPr>
          <p:cNvPr id="3" name="Text Placeholder 2">
            <a:extLst>
              <a:ext uri="{FF2B5EF4-FFF2-40B4-BE49-F238E27FC236}">
                <a16:creationId xmlns:a16="http://schemas.microsoft.com/office/drawing/2014/main" id="{1CD056A9-0314-3442-AA1C-39475A47F480}"/>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5" name="Tekstin paikkamerkki 4">
            <a:extLst>
              <a:ext uri="{FF2B5EF4-FFF2-40B4-BE49-F238E27FC236}">
                <a16:creationId xmlns:a16="http://schemas.microsoft.com/office/drawing/2014/main" id="{BFB30781-A796-6C4B-A55C-D91DF41A537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25452633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 Juniper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525"/>
            <a:ext cx="12180711" cy="6851650"/>
          </a:xfrm>
          <a:prstGeom prst="rect">
            <a:avLst/>
          </a:prstGeom>
        </p:spPr>
      </p:pic>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Text Placeholder 2">
            <a:extLst>
              <a:ext uri="{FF2B5EF4-FFF2-40B4-BE49-F238E27FC236}">
                <a16:creationId xmlns:a16="http://schemas.microsoft.com/office/drawing/2014/main" id="{8ED8EEE9-FB68-F644-AF1D-0068CA9BD318}"/>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9" name="Suorakulmio 8">
            <a:extLst>
              <a:ext uri="{FF2B5EF4-FFF2-40B4-BE49-F238E27FC236}">
                <a16:creationId xmlns:a16="http://schemas.microsoft.com/office/drawing/2014/main" id="{4FCF93DC-8848-8040-9282-4B5CDC0BC008}"/>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Otsikko 6">
            <a:extLst>
              <a:ext uri="{FF2B5EF4-FFF2-40B4-BE49-F238E27FC236}">
                <a16:creationId xmlns:a16="http://schemas.microsoft.com/office/drawing/2014/main" id="{A849F34E-383D-3745-A07D-12E700451BE0}"/>
              </a:ext>
            </a:extLst>
          </p:cNvPr>
          <p:cNvSpPr>
            <a:spLocks noGrp="1"/>
          </p:cNvSpPr>
          <p:nvPr>
            <p:ph type="title"/>
          </p:nvPr>
        </p:nvSpPr>
        <p:spPr>
          <a:xfrm>
            <a:off x="897031" y="1862379"/>
            <a:ext cx="10515600" cy="468479"/>
          </a:xfrm>
        </p:spPr>
        <p:txBody>
          <a:bodyPr/>
          <a:lstStyle/>
          <a:p>
            <a:endParaRPr lang="fi-FI" dirty="0"/>
          </a:p>
        </p:txBody>
      </p:sp>
      <p:sp>
        <p:nvSpPr>
          <p:cNvPr id="17" name="Tekstin paikkamerkki 4">
            <a:extLst>
              <a:ext uri="{FF2B5EF4-FFF2-40B4-BE49-F238E27FC236}">
                <a16:creationId xmlns:a16="http://schemas.microsoft.com/office/drawing/2014/main" id="{8C562E02-7388-9941-9E04-CFE002D4AAF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974276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 Dew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114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6C23EAA9-3958-9D4F-A785-F6DC001DAB2E}"/>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0" name="Suorakulmio 9">
            <a:extLst>
              <a:ext uri="{FF2B5EF4-FFF2-40B4-BE49-F238E27FC236}">
                <a16:creationId xmlns:a16="http://schemas.microsoft.com/office/drawing/2014/main" id="{A22A9075-60CC-6947-8D52-D6E39BBCDD5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EFE45AE6-2AD0-8B4E-9B98-278D7F3D051D}"/>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777816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 Pine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20046"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nchor="t"/>
          <a:lstStyle>
            <a:lvl1pPr>
              <a:lnSpc>
                <a:spcPct val="90000"/>
              </a:lnSpc>
              <a:defRPr/>
            </a:lvl1p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E0A766A0-DAD7-444C-935F-55B95627730F}"/>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0" name="Suorakulmio 9">
            <a:extLst>
              <a:ext uri="{FF2B5EF4-FFF2-40B4-BE49-F238E27FC236}">
                <a16:creationId xmlns:a16="http://schemas.microsoft.com/office/drawing/2014/main" id="{57E677A3-1FEF-FA4F-9C7F-5CEACED584E1}"/>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EDEDD7C4-8F5E-3249-A331-6B5FA78D178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22679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ck | Presentation info">
    <p:spTree>
      <p:nvGrpSpPr>
        <p:cNvPr id="1" name=""/>
        <p:cNvGrpSpPr/>
        <p:nvPr/>
      </p:nvGrpSpPr>
      <p:grpSpPr>
        <a:xfrm>
          <a:off x="0" y="0"/>
          <a:ext cx="0" cy="0"/>
          <a:chOff x="0" y="0"/>
          <a:chExt cx="0" cy="0"/>
        </a:xfrm>
      </p:grpSpPr>
      <p:pic>
        <p:nvPicPr>
          <p:cNvPr id="20" name="Kuva 19">
            <a:extLst>
              <a:ext uri="{FF2B5EF4-FFF2-40B4-BE49-F238E27FC236}">
                <a16:creationId xmlns:a16="http://schemas.microsoft.com/office/drawing/2014/main" id="{FB7551AB-D8DF-3A46-98D7-FD00A24F366A}"/>
              </a:ext>
            </a:extLst>
          </p:cNvPr>
          <p:cNvPicPr>
            <a:picLocks noChangeAspect="1"/>
          </p:cNvPicPr>
          <p:nvPr userDrawn="1"/>
        </p:nvPicPr>
        <p:blipFill>
          <a:blip r:embed="rId2"/>
          <a:srcRect/>
          <a:stretch/>
        </p:blipFill>
        <p:spPr>
          <a:xfrm>
            <a:off x="0" y="6350"/>
            <a:ext cx="12192000" cy="6851650"/>
          </a:xfrm>
          <a:prstGeom prst="rect">
            <a:avLst/>
          </a:prstGeom>
        </p:spPr>
      </p:pic>
      <p:pic>
        <p:nvPicPr>
          <p:cNvPr id="21" name="Kuva 20" descr="Kuva, joka sisältää kohteen piirtäminen&#10;&#10;Kuvaus luotu automaattisesti">
            <a:extLst>
              <a:ext uri="{FF2B5EF4-FFF2-40B4-BE49-F238E27FC236}">
                <a16:creationId xmlns:a16="http://schemas.microsoft.com/office/drawing/2014/main" id="{1859B885-88F6-5A47-9493-9524266A95DB}"/>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10" name="Otsikko 6">
            <a:extLst>
              <a:ext uri="{FF2B5EF4-FFF2-40B4-BE49-F238E27FC236}">
                <a16:creationId xmlns:a16="http://schemas.microsoft.com/office/drawing/2014/main" id="{DDBC42E4-2952-2C45-AC2F-468D76CEB2AA}"/>
              </a:ext>
            </a:extLst>
          </p:cNvPr>
          <p:cNvSpPr>
            <a:spLocks noGrp="1"/>
          </p:cNvSpPr>
          <p:nvPr>
            <p:ph type="title" hasCustomPrompt="1"/>
          </p:nvPr>
        </p:nvSpPr>
        <p:spPr>
          <a:xfrm>
            <a:off x="1060316" y="3566160"/>
            <a:ext cx="7201941" cy="589946"/>
          </a:xfrm>
        </p:spPr>
        <p:txBody>
          <a:bodyPr wrap="none" anchor="t">
            <a:noAutofit/>
          </a:bodyPr>
          <a:lstStyle>
            <a:lvl1pPr>
              <a:lnSpc>
                <a:spcPct val="90000"/>
              </a:lnSpc>
              <a:defRPr/>
            </a:lvl1pPr>
          </a:lstStyle>
          <a:p>
            <a:r>
              <a:rPr lang="fi-FI" dirty="0" err="1"/>
              <a:t>presentation</a:t>
            </a:r>
            <a:r>
              <a:rPr lang="fi-FI" dirty="0"/>
              <a:t> </a:t>
            </a:r>
            <a:r>
              <a:rPr lang="fi-FI" dirty="0" err="1"/>
              <a:t>name</a:t>
            </a:r>
            <a:endParaRPr lang="fi-FI" dirty="0"/>
          </a:p>
        </p:txBody>
      </p:sp>
      <p:sp>
        <p:nvSpPr>
          <p:cNvPr id="12" name="Tekstin paikkamerkki 10">
            <a:extLst>
              <a:ext uri="{FF2B5EF4-FFF2-40B4-BE49-F238E27FC236}">
                <a16:creationId xmlns:a16="http://schemas.microsoft.com/office/drawing/2014/main" id="{7C0920C6-BEA8-6B41-972B-D5A64BFFBCC5}"/>
              </a:ext>
            </a:extLst>
          </p:cNvPr>
          <p:cNvSpPr>
            <a:spLocks noGrp="1"/>
          </p:cNvSpPr>
          <p:nvPr>
            <p:ph type="body" sz="quarter" idx="10" hasCustomPrompt="1"/>
          </p:nvPr>
        </p:nvSpPr>
        <p:spPr>
          <a:xfrm>
            <a:off x="1060316" y="4171346"/>
            <a:ext cx="7201941" cy="857854"/>
          </a:xfrm>
          <a:prstGeom prst="rect">
            <a:avLst/>
          </a:prstGeom>
        </p:spPr>
        <p:txBody>
          <a:bodyPr lIns="108000" anchor="ctr">
            <a:noAutofit/>
          </a:bodyPr>
          <a:lstStyle>
            <a:lvl1pPr marL="0" indent="0">
              <a:lnSpc>
                <a:spcPct val="120000"/>
              </a:lnSpc>
              <a:spcBef>
                <a:spcPts val="0"/>
              </a:spcBef>
              <a:spcAft>
                <a:spcPts val="100"/>
              </a:spcAft>
              <a:buNone/>
              <a:defRPr sz="1800" baseline="0"/>
            </a:lvl1pPr>
          </a:lstStyle>
          <a:p>
            <a:pPr lvl="0"/>
            <a:r>
              <a:rPr lang="fi-FI" dirty="0" err="1"/>
              <a:t>Subtitle</a:t>
            </a:r>
            <a:endParaRPr lang="fi-FI" dirty="0"/>
          </a:p>
        </p:txBody>
      </p:sp>
      <p:sp>
        <p:nvSpPr>
          <p:cNvPr id="13" name="Suorakulmio 12">
            <a:extLst>
              <a:ext uri="{FF2B5EF4-FFF2-40B4-BE49-F238E27FC236}">
                <a16:creationId xmlns:a16="http://schemas.microsoft.com/office/drawing/2014/main" id="{A4919261-4A00-6A43-BB86-09C584DF13DB}"/>
              </a:ext>
            </a:extLst>
          </p:cNvPr>
          <p:cNvSpPr/>
          <p:nvPr userDrawn="1"/>
        </p:nvSpPr>
        <p:spPr>
          <a:xfrm>
            <a:off x="1171575" y="3269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Tekstin paikkamerkki 10">
            <a:extLst>
              <a:ext uri="{FF2B5EF4-FFF2-40B4-BE49-F238E27FC236}">
                <a16:creationId xmlns:a16="http://schemas.microsoft.com/office/drawing/2014/main" id="{653B86EC-0A5C-4D47-8412-301424500992}"/>
              </a:ext>
            </a:extLst>
          </p:cNvPr>
          <p:cNvSpPr>
            <a:spLocks noGrp="1"/>
          </p:cNvSpPr>
          <p:nvPr>
            <p:ph type="body" sz="quarter" idx="11" hasCustomPrompt="1"/>
          </p:nvPr>
        </p:nvSpPr>
        <p:spPr>
          <a:xfrm>
            <a:off x="1060316" y="5152368"/>
            <a:ext cx="7201941" cy="985894"/>
          </a:xfrm>
          <a:prstGeom prst="rect">
            <a:avLst/>
          </a:prstGeom>
        </p:spPr>
        <p:txBody>
          <a:bodyPr lIns="108000">
            <a:noAutofit/>
          </a:bodyPr>
          <a:lstStyle>
            <a:lvl1pPr marL="0" indent="0">
              <a:lnSpc>
                <a:spcPct val="120000"/>
              </a:lnSpc>
              <a:spcBef>
                <a:spcPts val="200"/>
              </a:spcBef>
              <a:spcAft>
                <a:spcPts val="200"/>
              </a:spcAft>
              <a:buNone/>
              <a:defRPr sz="1400" b="0" i="0" baseline="0">
                <a:latin typeface="Arial" panose="020B0604020202020204" pitchFamily="34" charset="0"/>
              </a:defRPr>
            </a:lvl1pPr>
          </a:lstStyle>
          <a:p>
            <a:pPr lvl="0"/>
            <a:r>
              <a:rPr lang="fi-FI" dirty="0" err="1"/>
              <a:t>Name</a:t>
            </a:r>
            <a:endParaRPr lang="fi-FI" dirty="0"/>
          </a:p>
          <a:p>
            <a:pPr lvl="0"/>
            <a:r>
              <a:rPr lang="fi-FI" dirty="0" err="1"/>
              <a:t>Title</a:t>
            </a:r>
            <a:r>
              <a:rPr lang="fi-FI" dirty="0"/>
              <a:t> | </a:t>
            </a:r>
            <a:r>
              <a:rPr lang="fi-FI" dirty="0" err="1"/>
              <a:t>Organisation</a:t>
            </a:r>
            <a:endParaRPr lang="fi-FI" dirty="0"/>
          </a:p>
          <a:p>
            <a:pPr lvl="0"/>
            <a:r>
              <a:rPr lang="fi-FI" dirty="0" err="1"/>
              <a:t>Contact</a:t>
            </a:r>
            <a:endParaRPr lang="fi-FI" dirty="0"/>
          </a:p>
        </p:txBody>
      </p:sp>
      <p:sp>
        <p:nvSpPr>
          <p:cNvPr id="19" name="Tekstin paikkamerkki 10">
            <a:extLst>
              <a:ext uri="{FF2B5EF4-FFF2-40B4-BE49-F238E27FC236}">
                <a16:creationId xmlns:a16="http://schemas.microsoft.com/office/drawing/2014/main" id="{D7A0A48E-3C2F-8B4A-835C-7D17A4ADD2FD}"/>
              </a:ext>
            </a:extLst>
          </p:cNvPr>
          <p:cNvSpPr>
            <a:spLocks noGrp="1"/>
          </p:cNvSpPr>
          <p:nvPr>
            <p:ph type="body" sz="quarter" idx="12" hasCustomPrompt="1"/>
          </p:nvPr>
        </p:nvSpPr>
        <p:spPr>
          <a:xfrm>
            <a:off x="1792388" y="3234566"/>
            <a:ext cx="6469869" cy="176956"/>
          </a:xfrm>
          <a:prstGeom prst="rect">
            <a:avLst/>
          </a:prstGeom>
        </p:spPr>
        <p:txBody>
          <a:bodyPr wrap="none" lIns="0" bIns="0" anchor="b" anchorCtr="0">
            <a:noAutofit/>
          </a:bodyPr>
          <a:lstStyle>
            <a:lvl1pPr marL="0" indent="0">
              <a:lnSpc>
                <a:spcPts val="1000"/>
              </a:lnSpc>
              <a:buNone/>
              <a:defRPr sz="1400" b="0" i="0" cap="all" baseline="0">
                <a:latin typeface="Arial" panose="020B0604020202020204" pitchFamily="34" charset="0"/>
              </a:defRPr>
            </a:lvl1pPr>
          </a:lstStyle>
          <a:p>
            <a:pPr lvl="0"/>
            <a:r>
              <a:rPr lang="fi-FI" dirty="0" err="1"/>
              <a:t>event</a:t>
            </a:r>
            <a:r>
              <a:rPr lang="fi-FI" dirty="0"/>
              <a:t> and </a:t>
            </a:r>
            <a:r>
              <a:rPr lang="fi-FI" dirty="0" err="1"/>
              <a:t>date</a:t>
            </a:r>
            <a:endParaRPr lang="fi-FI" dirty="0"/>
          </a:p>
        </p:txBody>
      </p:sp>
      <p:sp>
        <p:nvSpPr>
          <p:cNvPr id="22" name="Kuvan paikkamerkki 2">
            <a:extLst>
              <a:ext uri="{FF2B5EF4-FFF2-40B4-BE49-F238E27FC236}">
                <a16:creationId xmlns:a16="http://schemas.microsoft.com/office/drawing/2014/main" id="{245F8B55-5CEB-7F47-93BC-43BB75EA654C}"/>
              </a:ext>
            </a:extLst>
          </p:cNvPr>
          <p:cNvSpPr>
            <a:spLocks noGrp="1"/>
          </p:cNvSpPr>
          <p:nvPr>
            <p:ph type="pic" idx="13"/>
          </p:nvPr>
        </p:nvSpPr>
        <p:spPr>
          <a:xfrm>
            <a:off x="8702610" y="2868259"/>
            <a:ext cx="2265265" cy="2248028"/>
          </a:xfrm>
          <a:prstGeom prst="ellipse">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i-FI"/>
          </a:p>
        </p:txBody>
      </p:sp>
    </p:spTree>
    <p:extLst>
      <p:ext uri="{BB962C8B-B14F-4D97-AF65-F5344CB8AC3E}">
        <p14:creationId xmlns:p14="http://schemas.microsoft.com/office/powerpoint/2010/main" val="2903944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 Cowberry - Title and tex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2095"/>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dirty="0"/>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9" name="Text Placeholder 2">
            <a:extLst>
              <a:ext uri="{FF2B5EF4-FFF2-40B4-BE49-F238E27FC236}">
                <a16:creationId xmlns:a16="http://schemas.microsoft.com/office/drawing/2014/main" id="{8EB9318D-5A03-6842-9412-840709EDDB49}"/>
              </a:ext>
            </a:extLst>
          </p:cNvPr>
          <p:cNvSpPr>
            <a:spLocks noGrp="1"/>
          </p:cNvSpPr>
          <p:nvPr>
            <p:ph type="body" sz="quarter" idx="12" hasCustomPrompt="1"/>
          </p:nvPr>
        </p:nvSpPr>
        <p:spPr>
          <a:xfrm>
            <a:off x="1702526" y="2524139"/>
            <a:ext cx="9710105" cy="3647907"/>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4"/>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0" name="Suorakulmio 9">
            <a:extLst>
              <a:ext uri="{FF2B5EF4-FFF2-40B4-BE49-F238E27FC236}">
                <a16:creationId xmlns:a16="http://schemas.microsoft.com/office/drawing/2014/main" id="{90A353E2-47CB-844F-A71B-FFF8B9893EC2}"/>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Tekstin paikkamerkki 4">
            <a:extLst>
              <a:ext uri="{FF2B5EF4-FFF2-40B4-BE49-F238E27FC236}">
                <a16:creationId xmlns:a16="http://schemas.microsoft.com/office/drawing/2014/main" id="{ACFC3D9C-27AC-CC4A-BABE-7FAF78196AE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06832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 Section break">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F606E8D0-75C8-5947-A0F1-13D6CE501EF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F863E617-64D6-EC40-9329-D969D96E9785}"/>
              </a:ext>
            </a:extLst>
          </p:cNvPr>
          <p:cNvSpPr>
            <a:spLocks noGrp="1"/>
          </p:cNvSpPr>
          <p:nvPr>
            <p:ph type="ctrTitle"/>
          </p:nvPr>
        </p:nvSpPr>
        <p:spPr>
          <a:xfrm>
            <a:off x="902769" y="4733751"/>
            <a:ext cx="10377391" cy="712615"/>
          </a:xfrm>
        </p:spPr>
        <p:txBody>
          <a:bodyPr wrap="none" anchor="t" anchorCtr="0">
            <a:noAutofit/>
          </a:bodyPr>
          <a:lstStyle>
            <a:lvl1pPr algn="l">
              <a:defRPr sz="6000"/>
            </a:lvl1pPr>
          </a:lstStyle>
          <a:p>
            <a:endParaRPr lang="fi-FI" dirty="0"/>
          </a:p>
        </p:txBody>
      </p:sp>
      <p:sp>
        <p:nvSpPr>
          <p:cNvPr id="3" name="Alaotsikko 2">
            <a:extLst>
              <a:ext uri="{FF2B5EF4-FFF2-40B4-BE49-F238E27FC236}">
                <a16:creationId xmlns:a16="http://schemas.microsoft.com/office/drawing/2014/main" id="{D0C07929-F6C2-BC40-BF90-D0A792EC8B4B}"/>
              </a:ext>
            </a:extLst>
          </p:cNvPr>
          <p:cNvSpPr>
            <a:spLocks noGrp="1"/>
          </p:cNvSpPr>
          <p:nvPr>
            <p:ph type="subTitle" idx="1"/>
          </p:nvPr>
        </p:nvSpPr>
        <p:spPr>
          <a:xfrm>
            <a:off x="935426" y="5565645"/>
            <a:ext cx="10344734" cy="413908"/>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fi-FI" dirty="0"/>
          </a:p>
        </p:txBody>
      </p:sp>
      <p:sp>
        <p:nvSpPr>
          <p:cNvPr id="9" name="Suorakulmio 8">
            <a:extLst>
              <a:ext uri="{FF2B5EF4-FFF2-40B4-BE49-F238E27FC236}">
                <a16:creationId xmlns:a16="http://schemas.microsoft.com/office/drawing/2014/main" id="{43F0461C-FF74-D546-959D-DC63A29E5E38}"/>
              </a:ext>
            </a:extLst>
          </p:cNvPr>
          <p:cNvSpPr/>
          <p:nvPr userDrawn="1"/>
        </p:nvSpPr>
        <p:spPr>
          <a:xfrm>
            <a:off x="1012406" y="4454656"/>
            <a:ext cx="654118" cy="146304"/>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Kuvan paikkamerkki 2">
            <a:extLst>
              <a:ext uri="{FF2B5EF4-FFF2-40B4-BE49-F238E27FC236}">
                <a16:creationId xmlns:a16="http://schemas.microsoft.com/office/drawing/2014/main" id="{15B804CA-6A49-3544-9B22-05109DB84DCA}"/>
              </a:ext>
            </a:extLst>
          </p:cNvPr>
          <p:cNvSpPr>
            <a:spLocks noGrp="1"/>
          </p:cNvSpPr>
          <p:nvPr>
            <p:ph type="pic" idx="10"/>
          </p:nvPr>
        </p:nvSpPr>
        <p:spPr>
          <a:xfrm>
            <a:off x="0" y="1"/>
            <a:ext cx="12192000" cy="38796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dirty="0"/>
          </a:p>
        </p:txBody>
      </p:sp>
      <p:pic>
        <p:nvPicPr>
          <p:cNvPr id="6" name="Kuva 5">
            <a:extLst>
              <a:ext uri="{FF2B5EF4-FFF2-40B4-BE49-F238E27FC236}">
                <a16:creationId xmlns:a16="http://schemas.microsoft.com/office/drawing/2014/main" id="{3F490A3D-988A-B048-9837-BD2BE9BFCE4B}"/>
              </a:ext>
            </a:extLst>
          </p:cNvPr>
          <p:cNvPicPr>
            <a:picLocks noChangeAspect="1"/>
          </p:cNvPicPr>
          <p:nvPr userDrawn="1"/>
        </p:nvPicPr>
        <p:blipFill>
          <a:blip r:embed="rId2"/>
          <a:stretch>
            <a:fillRect/>
          </a:stretch>
        </p:blipFill>
        <p:spPr>
          <a:xfrm>
            <a:off x="10674178" y="270824"/>
            <a:ext cx="1040968" cy="458829"/>
          </a:xfrm>
          <a:prstGeom prst="rect">
            <a:avLst/>
          </a:prstGeom>
        </p:spPr>
      </p:pic>
    </p:spTree>
    <p:extLst>
      <p:ext uri="{BB962C8B-B14F-4D97-AF65-F5344CB8AC3E}">
        <p14:creationId xmlns:p14="http://schemas.microsoft.com/office/powerpoint/2010/main" val="192429840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 Picture and text box">
    <p:spTree>
      <p:nvGrpSpPr>
        <p:cNvPr id="1" name=""/>
        <p:cNvGrpSpPr/>
        <p:nvPr/>
      </p:nvGrpSpPr>
      <p:grpSpPr>
        <a:xfrm>
          <a:off x="0" y="0"/>
          <a:ext cx="0" cy="0"/>
          <a:chOff x="0" y="0"/>
          <a:chExt cx="0" cy="0"/>
        </a:xfrm>
      </p:grpSpPr>
      <p:sp>
        <p:nvSpPr>
          <p:cNvPr id="5" name="Kuvan paikkamerkki 4">
            <a:extLst>
              <a:ext uri="{FF2B5EF4-FFF2-40B4-BE49-F238E27FC236}">
                <a16:creationId xmlns:a16="http://schemas.microsoft.com/office/drawing/2014/main" id="{07054270-04AF-5B45-90A5-7758E8027E64}"/>
              </a:ext>
            </a:extLst>
          </p:cNvPr>
          <p:cNvSpPr>
            <a:spLocks noGrp="1"/>
          </p:cNvSpPr>
          <p:nvPr>
            <p:ph type="pic" sz="quarter" idx="11"/>
          </p:nvPr>
        </p:nvSpPr>
        <p:spPr>
          <a:xfrm>
            <a:off x="0" y="0"/>
            <a:ext cx="12192000" cy="6858000"/>
          </a:xfrm>
          <a:solidFill>
            <a:schemeClr val="bg1">
              <a:lumMod val="75000"/>
              <a:lumOff val="25000"/>
            </a:schemeClr>
          </a:solidFill>
        </p:spPr>
        <p:txBody>
          <a:bodyPr/>
          <a:lstStyle>
            <a:lvl1pPr marL="0" indent="0">
              <a:buNone/>
              <a:defRPr>
                <a:solidFill>
                  <a:schemeClr val="bg1"/>
                </a:solidFill>
              </a:defRPr>
            </a:lvl1pPr>
          </a:lstStyle>
          <a:p>
            <a:endParaRPr lang="fi-FI"/>
          </a:p>
        </p:txBody>
      </p:sp>
      <p:pic>
        <p:nvPicPr>
          <p:cNvPr id="8" name="Kuva 7" descr="Kuva, joka sisältää kohteen piirtäminen&#10;&#10;Kuvaus luotu automaattisesti">
            <a:extLst>
              <a:ext uri="{FF2B5EF4-FFF2-40B4-BE49-F238E27FC236}">
                <a16:creationId xmlns:a16="http://schemas.microsoft.com/office/drawing/2014/main" id="{B5121B37-9D23-8B4D-BA4A-4F4960F1D82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6" name="Tekstiruutu 5">
            <a:extLst>
              <a:ext uri="{FF2B5EF4-FFF2-40B4-BE49-F238E27FC236}">
                <a16:creationId xmlns:a16="http://schemas.microsoft.com/office/drawing/2014/main" id="{38A9A2C1-A622-EB4F-8F54-DFD4B94609C4}"/>
              </a:ext>
            </a:extLst>
          </p:cNvPr>
          <p:cNvSpPr txBox="1"/>
          <p:nvPr userDrawn="1"/>
        </p:nvSpPr>
        <p:spPr>
          <a:xfrm>
            <a:off x="1007722" y="-534567"/>
            <a:ext cx="4576082" cy="7848302"/>
          </a:xfrm>
          <a:prstGeom prst="rect">
            <a:avLst/>
          </a:prstGeom>
          <a:solidFill>
            <a:schemeClr val="bg1"/>
          </a:solidFill>
        </p:spPr>
        <p:txBody>
          <a:bodyPr wrap="square" rtlCol="0">
            <a:spAutoFit/>
          </a:bodyPr>
          <a:lstStyle/>
          <a:p>
            <a:r>
              <a:rPr lang="fi-FI">
                <a:solidFill>
                  <a:schemeClr val="bg1"/>
                </a:solidFill>
              </a:rPr>
              <a:t>x</a:t>
            </a: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a:p>
            <a:endParaRPr lang="fi-FI">
              <a:solidFill>
                <a:schemeClr val="bg1"/>
              </a:solidFill>
            </a:endParaRPr>
          </a:p>
        </p:txBody>
      </p:sp>
      <p:sp>
        <p:nvSpPr>
          <p:cNvPr id="15" name="Kuvan paikkamerkki 14">
            <a:extLst>
              <a:ext uri="{FF2B5EF4-FFF2-40B4-BE49-F238E27FC236}">
                <a16:creationId xmlns:a16="http://schemas.microsoft.com/office/drawing/2014/main" id="{9518384A-8F93-0842-81E2-3B5FF05AB7E1}"/>
              </a:ext>
            </a:extLst>
          </p:cNvPr>
          <p:cNvSpPr>
            <a:spLocks noGrp="1"/>
          </p:cNvSpPr>
          <p:nvPr>
            <p:ph type="pic" sz="quarter" idx="12" hasCustomPrompt="1"/>
          </p:nvPr>
        </p:nvSpPr>
        <p:spPr>
          <a:xfrm>
            <a:off x="1008629" y="-650753"/>
            <a:ext cx="4575175" cy="7964488"/>
          </a:xfrm>
          <a:solidFill>
            <a:schemeClr val="tx1"/>
          </a:solidFill>
        </p:spPr>
        <p:txBody>
          <a:bodyPr/>
          <a:lstStyle>
            <a:lvl1pPr marL="0" indent="0">
              <a:buNone/>
              <a:defRPr>
                <a:solidFill>
                  <a:schemeClr val="bg1"/>
                </a:solidFill>
              </a:defRPr>
            </a:lvl1pPr>
          </a:lstStyle>
          <a:p>
            <a:r>
              <a:rPr lang="fi-FI"/>
              <a:t>x</a:t>
            </a:r>
          </a:p>
        </p:txBody>
      </p:sp>
      <p:sp>
        <p:nvSpPr>
          <p:cNvPr id="11" name="Text Placeholder 3">
            <a:extLst>
              <a:ext uri="{FF2B5EF4-FFF2-40B4-BE49-F238E27FC236}">
                <a16:creationId xmlns:a16="http://schemas.microsoft.com/office/drawing/2014/main" id="{240B74D8-A141-984B-9BFD-B15D1D656A7A}"/>
              </a:ext>
            </a:extLst>
          </p:cNvPr>
          <p:cNvSpPr>
            <a:spLocks noGrp="1"/>
          </p:cNvSpPr>
          <p:nvPr>
            <p:ph type="body" sz="quarter" idx="14" hasCustomPrompt="1"/>
          </p:nvPr>
        </p:nvSpPr>
        <p:spPr>
          <a:xfrm>
            <a:off x="1329644" y="2681586"/>
            <a:ext cx="3932237" cy="389352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3"/>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2" name="Otsikko 1">
            <a:extLst>
              <a:ext uri="{FF2B5EF4-FFF2-40B4-BE49-F238E27FC236}">
                <a16:creationId xmlns:a16="http://schemas.microsoft.com/office/drawing/2014/main" id="{EE579F28-5544-1749-9D88-521720333195}"/>
              </a:ext>
            </a:extLst>
          </p:cNvPr>
          <p:cNvSpPr>
            <a:spLocks noGrp="1"/>
          </p:cNvSpPr>
          <p:nvPr>
            <p:ph type="title"/>
          </p:nvPr>
        </p:nvSpPr>
        <p:spPr>
          <a:xfrm>
            <a:off x="1329645" y="1296545"/>
            <a:ext cx="4088003" cy="1250171"/>
          </a:xfrm>
        </p:spPr>
        <p:txBody>
          <a:bodyPr wrap="square" anchor="t">
            <a:normAutofit/>
          </a:bodyPr>
          <a:lstStyle>
            <a:lvl1pPr>
              <a:lnSpc>
                <a:spcPct val="80000"/>
              </a:lnSpc>
              <a:defRPr sz="3200">
                <a:solidFill>
                  <a:schemeClr val="bg1"/>
                </a:solidFill>
              </a:defRPr>
            </a:lvl1pPr>
          </a:lstStyle>
          <a:p>
            <a:endParaRPr lang="fi-FI" dirty="0"/>
          </a:p>
        </p:txBody>
      </p:sp>
      <p:sp>
        <p:nvSpPr>
          <p:cNvPr id="13" name="Suorakulmio 12">
            <a:extLst>
              <a:ext uri="{FF2B5EF4-FFF2-40B4-BE49-F238E27FC236}">
                <a16:creationId xmlns:a16="http://schemas.microsoft.com/office/drawing/2014/main" id="{2A28311B-A008-284B-951B-D860D3563C1D}"/>
              </a:ext>
            </a:extLst>
          </p:cNvPr>
          <p:cNvSpPr/>
          <p:nvPr userDrawn="1"/>
        </p:nvSpPr>
        <p:spPr>
          <a:xfrm>
            <a:off x="1447383" y="1023438"/>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372704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 Comparison - Two columns">
    <p:spTree>
      <p:nvGrpSpPr>
        <p:cNvPr id="1" name=""/>
        <p:cNvGrpSpPr/>
        <p:nvPr/>
      </p:nvGrpSpPr>
      <p:grpSpPr>
        <a:xfrm>
          <a:off x="0" y="0"/>
          <a:ext cx="0" cy="0"/>
          <a:chOff x="0" y="0"/>
          <a:chExt cx="0" cy="0"/>
        </a:xfrm>
      </p:grpSpPr>
      <p:sp>
        <p:nvSpPr>
          <p:cNvPr id="10" name="Otsikko 6">
            <a:extLst>
              <a:ext uri="{FF2B5EF4-FFF2-40B4-BE49-F238E27FC236}">
                <a16:creationId xmlns:a16="http://schemas.microsoft.com/office/drawing/2014/main" id="{F9655337-6CD1-7D4B-96D4-FFCD0C27AF44}"/>
              </a:ext>
            </a:extLst>
          </p:cNvPr>
          <p:cNvSpPr>
            <a:spLocks noGrp="1"/>
          </p:cNvSpPr>
          <p:nvPr>
            <p:ph type="title"/>
          </p:nvPr>
        </p:nvSpPr>
        <p:spPr>
          <a:xfrm>
            <a:off x="897031" y="1862379"/>
            <a:ext cx="10515600" cy="468479"/>
          </a:xfrm>
        </p:spPr>
        <p:txBody>
          <a:bodyPr anchor="t"/>
          <a:lstStyle/>
          <a:p>
            <a:endParaRPr lang="fi-FI" dirty="0"/>
          </a:p>
        </p:txBody>
      </p:sp>
      <p:sp>
        <p:nvSpPr>
          <p:cNvPr id="12" name="Tekstin paikkamerkki 2">
            <a:extLst>
              <a:ext uri="{FF2B5EF4-FFF2-40B4-BE49-F238E27FC236}">
                <a16:creationId xmlns:a16="http://schemas.microsoft.com/office/drawing/2014/main" id="{65D39B04-891C-1C45-9F13-BFB6A5B67C01}"/>
              </a:ext>
            </a:extLst>
          </p:cNvPr>
          <p:cNvSpPr>
            <a:spLocks noGrp="1"/>
          </p:cNvSpPr>
          <p:nvPr>
            <p:ph type="body" idx="1"/>
          </p:nvPr>
        </p:nvSpPr>
        <p:spPr>
          <a:xfrm>
            <a:off x="6281928" y="2525700"/>
            <a:ext cx="5157787"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13" name="Content Placeholder 7">
            <a:extLst>
              <a:ext uri="{FF2B5EF4-FFF2-40B4-BE49-F238E27FC236}">
                <a16:creationId xmlns:a16="http://schemas.microsoft.com/office/drawing/2014/main" id="{AD812CBD-434A-2946-8B0D-EE4BAD420293}"/>
              </a:ext>
            </a:extLst>
          </p:cNvPr>
          <p:cNvSpPr>
            <a:spLocks noGrp="1"/>
          </p:cNvSpPr>
          <p:nvPr>
            <p:ph sz="quarter" idx="13" hasCustomPrompt="1"/>
          </p:nvPr>
        </p:nvSpPr>
        <p:spPr>
          <a:xfrm>
            <a:off x="927100" y="3300097"/>
            <a:ext cx="5157786" cy="2871950"/>
          </a:xfrm>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a:t>
            </a:r>
            <a:endParaRPr lang="aa-ET"/>
          </a:p>
        </p:txBody>
      </p:sp>
      <p:sp>
        <p:nvSpPr>
          <p:cNvPr id="15" name="Content Placeholder 7">
            <a:extLst>
              <a:ext uri="{FF2B5EF4-FFF2-40B4-BE49-F238E27FC236}">
                <a16:creationId xmlns:a16="http://schemas.microsoft.com/office/drawing/2014/main" id="{F8618424-CA01-3740-AD98-903A027BA2A1}"/>
              </a:ext>
            </a:extLst>
          </p:cNvPr>
          <p:cNvSpPr>
            <a:spLocks noGrp="1"/>
          </p:cNvSpPr>
          <p:nvPr>
            <p:ph sz="quarter" idx="14" hasCustomPrompt="1"/>
          </p:nvPr>
        </p:nvSpPr>
        <p:spPr>
          <a:xfrm>
            <a:off x="6281929" y="3300097"/>
            <a:ext cx="5157786" cy="2871950"/>
          </a:xfrm>
          <a:noFill/>
        </p:spPr>
        <p:txBody>
          <a:bodyPr/>
          <a:lstStyle>
            <a:lvl1pPr>
              <a:lnSpc>
                <a:spcPct val="120000"/>
              </a:lnSpc>
              <a:spcBef>
                <a:spcPts val="400"/>
              </a:spcBef>
              <a:spcAft>
                <a:spcPts val="100"/>
              </a:spcAft>
              <a:defRPr>
                <a:solidFill>
                  <a:schemeClr val="bg1"/>
                </a:solidFill>
              </a:defRPr>
            </a:lvl1pPr>
            <a:lvl2pPr>
              <a:lnSpc>
                <a:spcPct val="120000"/>
              </a:lnSpc>
              <a:spcBef>
                <a:spcPts val="400"/>
              </a:spcBef>
              <a:spcAft>
                <a:spcPts val="100"/>
              </a:spcAft>
              <a:buFontTx/>
              <a:buBlip>
                <a:blip r:embed="rId2"/>
              </a:buBlip>
              <a:defRPr>
                <a:solidFill>
                  <a:schemeClr val="bg1"/>
                </a:solidFill>
              </a:defRPr>
            </a:lvl2pPr>
            <a:lvl3pPr>
              <a:lnSpc>
                <a:spcPct val="120000"/>
              </a:lnSpc>
              <a:spcBef>
                <a:spcPts val="400"/>
              </a:spcBef>
              <a:spcAft>
                <a:spcPts val="100"/>
              </a:spcAft>
              <a:defRPr>
                <a:solidFill>
                  <a:schemeClr val="bg1"/>
                </a:solidFill>
              </a:defRPr>
            </a:lvl3pPr>
            <a:lvl4pPr>
              <a:lnSpc>
                <a:spcPct val="120000"/>
              </a:lnSpc>
              <a:spcBef>
                <a:spcPts val="400"/>
              </a:spcBef>
              <a:spcAft>
                <a:spcPts val="100"/>
              </a:spcAft>
              <a:defRPr>
                <a:solidFill>
                  <a:schemeClr val="bg1"/>
                </a:solidFill>
              </a:defRPr>
            </a:lvl4pPr>
            <a:lvl5pPr>
              <a:lnSpc>
                <a:spcPct val="120000"/>
              </a:lnSpc>
              <a:spcBef>
                <a:spcPts val="400"/>
              </a:spcBef>
              <a:spcAft>
                <a:spcPts val="100"/>
              </a:spcAft>
              <a:defRPr>
                <a:solidFill>
                  <a:schemeClr val="bg1"/>
                </a:solidFill>
              </a:defRPr>
            </a:lvl5pPr>
          </a:lstStyle>
          <a:p>
            <a:pPr lvl="0"/>
            <a:r>
              <a:rPr lang="en-GB" dirty="0"/>
              <a:t>Click to edit Master text styles</a:t>
            </a:r>
          </a:p>
          <a:p>
            <a:pPr lvl="1"/>
            <a:r>
              <a:rPr lang="en-GB" dirty="0"/>
              <a:t> Second level</a:t>
            </a:r>
          </a:p>
          <a:p>
            <a:pPr lvl="2"/>
            <a:r>
              <a:rPr lang="en-GB" dirty="0"/>
              <a:t>Third level</a:t>
            </a:r>
          </a:p>
          <a:p>
            <a:pPr lvl="3"/>
            <a:r>
              <a:rPr lang="en-GB" dirty="0"/>
              <a:t>Fourth level</a:t>
            </a:r>
          </a:p>
          <a:p>
            <a:pPr lvl="4"/>
            <a:r>
              <a:rPr lang="en-GB" dirty="0"/>
              <a:t>Fifth level      </a:t>
            </a:r>
            <a:endParaRPr lang="aa-ET"/>
          </a:p>
        </p:txBody>
      </p:sp>
      <p:sp>
        <p:nvSpPr>
          <p:cNvPr id="16" name="Tekstin paikkamerkki 2">
            <a:extLst>
              <a:ext uri="{FF2B5EF4-FFF2-40B4-BE49-F238E27FC236}">
                <a16:creationId xmlns:a16="http://schemas.microsoft.com/office/drawing/2014/main" id="{1056DD16-833C-ED40-8A88-EF8BC6C5A0B8}"/>
              </a:ext>
            </a:extLst>
          </p:cNvPr>
          <p:cNvSpPr>
            <a:spLocks noGrp="1"/>
          </p:cNvSpPr>
          <p:nvPr>
            <p:ph type="body" idx="15"/>
          </p:nvPr>
        </p:nvSpPr>
        <p:spPr>
          <a:xfrm>
            <a:off x="897031" y="2525700"/>
            <a:ext cx="5198969" cy="594741"/>
          </a:xfrm>
        </p:spPr>
        <p:txBody>
          <a:bodyPr bIns="0" anchor="b">
            <a:noAutofit/>
          </a:bodyPr>
          <a:lstStyle>
            <a:lvl1pPr marL="0" indent="0">
              <a:lnSpc>
                <a:spcPct val="90000"/>
              </a:lnSpc>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fi-FI" dirty="0"/>
          </a:p>
        </p:txBody>
      </p:sp>
      <p:sp>
        <p:nvSpPr>
          <p:cNvPr id="8" name="Tekstin paikkamerkki 4">
            <a:extLst>
              <a:ext uri="{FF2B5EF4-FFF2-40B4-BE49-F238E27FC236}">
                <a16:creationId xmlns:a16="http://schemas.microsoft.com/office/drawing/2014/main" id="{D0C73AF9-A6E1-B443-B52E-7BD5A084849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1343023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 Table">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sp>
        <p:nvSpPr>
          <p:cNvPr id="4" name="Table Placeholder 3">
            <a:extLst>
              <a:ext uri="{FF2B5EF4-FFF2-40B4-BE49-F238E27FC236}">
                <a16:creationId xmlns:a16="http://schemas.microsoft.com/office/drawing/2014/main" id="{9F3D9319-FEA8-D849-A58C-CF7B7D36AEDC}"/>
              </a:ext>
            </a:extLst>
          </p:cNvPr>
          <p:cNvSpPr>
            <a:spLocks noGrp="1"/>
          </p:cNvSpPr>
          <p:nvPr>
            <p:ph type="tbl" sz="quarter" idx="12"/>
          </p:nvPr>
        </p:nvSpPr>
        <p:spPr>
          <a:xfrm>
            <a:off x="896938" y="2519271"/>
            <a:ext cx="10515600" cy="3652776"/>
          </a:xfrm>
        </p:spPr>
        <p:txBody>
          <a:bodyPr/>
          <a:lstStyle/>
          <a:p>
            <a:endParaRPr lang="aa-ET"/>
          </a:p>
        </p:txBody>
      </p:sp>
      <p:pic>
        <p:nvPicPr>
          <p:cNvPr id="6" name="Kuva 5" descr="Kuva, joka sisältää kohteen piirtäminen&#10;&#10;Kuvaus luotu automaattisesti">
            <a:extLst>
              <a:ext uri="{FF2B5EF4-FFF2-40B4-BE49-F238E27FC236}">
                <a16:creationId xmlns:a16="http://schemas.microsoft.com/office/drawing/2014/main" id="{31A360B1-D50F-864F-876F-88CAEAE1B993}"/>
              </a:ext>
            </a:extLst>
          </p:cNvPr>
          <p:cNvPicPr>
            <a:picLocks noChangeAspect="1"/>
          </p:cNvPicPr>
          <p:nvPr userDrawn="1"/>
        </p:nvPicPr>
        <p:blipFill>
          <a:blip r:embed="rId2"/>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BDC6C21A-463D-094A-9D2E-0A166E65544F}"/>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n paikkamerkki 4">
            <a:extLst>
              <a:ext uri="{FF2B5EF4-FFF2-40B4-BE49-F238E27FC236}">
                <a16:creationId xmlns:a16="http://schemas.microsoft.com/office/drawing/2014/main" id="{C9235660-E035-1447-B0F3-DE7754B0A4B9}"/>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39540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 Chart">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7891E5-E585-AE47-A825-164A41F4A27D}"/>
              </a:ext>
            </a:extLst>
          </p:cNvPr>
          <p:cNvPicPr>
            <a:picLocks noChangeAspect="1"/>
          </p:cNvPicPr>
          <p:nvPr userDrawn="1"/>
        </p:nvPicPr>
        <p:blipFill>
          <a:blip r:embed="rId2"/>
          <a:srcRect/>
          <a:stretch/>
        </p:blipFill>
        <p:spPr>
          <a:xfrm>
            <a:off x="5644" y="6350"/>
            <a:ext cx="12180711" cy="6851650"/>
          </a:xfrm>
          <a:prstGeom prst="rect">
            <a:avLst/>
          </a:prstGeom>
        </p:spPr>
      </p:pic>
      <p:sp>
        <p:nvSpPr>
          <p:cNvPr id="7" name="Otsikko 6">
            <a:extLst>
              <a:ext uri="{FF2B5EF4-FFF2-40B4-BE49-F238E27FC236}">
                <a16:creationId xmlns:a16="http://schemas.microsoft.com/office/drawing/2014/main" id="{9078949D-D458-B94D-94E1-C0C946155902}"/>
              </a:ext>
            </a:extLst>
          </p:cNvPr>
          <p:cNvSpPr>
            <a:spLocks noGrp="1"/>
          </p:cNvSpPr>
          <p:nvPr>
            <p:ph type="title"/>
          </p:nvPr>
        </p:nvSpPr>
        <p:spPr/>
        <p:txBody>
          <a:bodyPr/>
          <a:lstStyle/>
          <a:p>
            <a:endParaRPr lang="fi-FI"/>
          </a:p>
        </p:txBody>
      </p:sp>
      <p:pic>
        <p:nvPicPr>
          <p:cNvPr id="6" name="Kuva 5" descr="Kuva, joka sisältää kohteen piirtäminen&#10;&#10;Kuvaus luotu automaattisesti">
            <a:extLst>
              <a:ext uri="{FF2B5EF4-FFF2-40B4-BE49-F238E27FC236}">
                <a16:creationId xmlns:a16="http://schemas.microsoft.com/office/drawing/2014/main" id="{C037CC56-6CC1-BD4A-AC03-D6D6FB883E0A}"/>
              </a:ext>
            </a:extLst>
          </p:cNvPr>
          <p:cNvPicPr>
            <a:picLocks noChangeAspect="1"/>
          </p:cNvPicPr>
          <p:nvPr userDrawn="1"/>
        </p:nvPicPr>
        <p:blipFill>
          <a:blip r:embed="rId3"/>
          <a:stretch>
            <a:fillRect/>
          </a:stretch>
        </p:blipFill>
        <p:spPr>
          <a:xfrm>
            <a:off x="10672355" y="267650"/>
            <a:ext cx="1065510" cy="468000"/>
          </a:xfrm>
          <a:prstGeom prst="rect">
            <a:avLst/>
          </a:prstGeom>
        </p:spPr>
      </p:pic>
      <p:sp>
        <p:nvSpPr>
          <p:cNvPr id="3" name="Chart Placeholder 2">
            <a:extLst>
              <a:ext uri="{FF2B5EF4-FFF2-40B4-BE49-F238E27FC236}">
                <a16:creationId xmlns:a16="http://schemas.microsoft.com/office/drawing/2014/main" id="{6F759D64-1364-9B4A-913B-9AD87899EF31}"/>
              </a:ext>
            </a:extLst>
          </p:cNvPr>
          <p:cNvSpPr>
            <a:spLocks noGrp="1"/>
          </p:cNvSpPr>
          <p:nvPr>
            <p:ph type="chart" sz="quarter" idx="12"/>
          </p:nvPr>
        </p:nvSpPr>
        <p:spPr>
          <a:xfrm>
            <a:off x="897031" y="2519270"/>
            <a:ext cx="10515600" cy="3652777"/>
          </a:xfrm>
        </p:spPr>
        <p:txBody>
          <a:bodyPr/>
          <a:lstStyle/>
          <a:p>
            <a:endParaRPr lang="aa-ET"/>
          </a:p>
        </p:txBody>
      </p:sp>
      <p:sp>
        <p:nvSpPr>
          <p:cNvPr id="10" name="Suorakulmio 9">
            <a:extLst>
              <a:ext uri="{FF2B5EF4-FFF2-40B4-BE49-F238E27FC236}">
                <a16:creationId xmlns:a16="http://schemas.microsoft.com/office/drawing/2014/main" id="{7CB3909F-C080-9443-B5A8-3CF5716C3F3C}"/>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kstin paikkamerkki 4">
            <a:extLst>
              <a:ext uri="{FF2B5EF4-FFF2-40B4-BE49-F238E27FC236}">
                <a16:creationId xmlns:a16="http://schemas.microsoft.com/office/drawing/2014/main" id="{31836AFB-43F4-7A47-98AA-EEC5B90E9F4B}"/>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4026113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3185FCE3-B080-FE45-AF69-C3D59F41B7B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Kuva 6">
            <a:extLst>
              <a:ext uri="{FF2B5EF4-FFF2-40B4-BE49-F238E27FC236}">
                <a16:creationId xmlns:a16="http://schemas.microsoft.com/office/drawing/2014/main" id="{A20787FC-2D7F-194E-B898-AC078B20DE87}"/>
              </a:ext>
            </a:extLst>
          </p:cNvPr>
          <p:cNvPicPr>
            <a:picLocks noChangeAspect="1"/>
          </p:cNvPicPr>
          <p:nvPr userDrawn="1"/>
        </p:nvPicPr>
        <p:blipFill>
          <a:blip r:embed="rId2"/>
          <a:stretch>
            <a:fillRect/>
          </a:stretch>
        </p:blipFill>
        <p:spPr>
          <a:xfrm>
            <a:off x="10674178" y="270824"/>
            <a:ext cx="1040968" cy="458829"/>
          </a:xfrm>
          <a:prstGeom prst="rect">
            <a:avLst/>
          </a:prstGeom>
        </p:spPr>
      </p:pic>
      <p:sp>
        <p:nvSpPr>
          <p:cNvPr id="8" name="Suorakulmio 7">
            <a:extLst>
              <a:ext uri="{FF2B5EF4-FFF2-40B4-BE49-F238E27FC236}">
                <a16:creationId xmlns:a16="http://schemas.microsoft.com/office/drawing/2014/main" id="{96644008-089B-F241-B51A-EA520BB1C3C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Otsikko 6">
            <a:extLst>
              <a:ext uri="{FF2B5EF4-FFF2-40B4-BE49-F238E27FC236}">
                <a16:creationId xmlns:a16="http://schemas.microsoft.com/office/drawing/2014/main" id="{FC835087-F56A-C242-A8CA-7F848F3DEAD1}"/>
              </a:ext>
            </a:extLst>
          </p:cNvPr>
          <p:cNvSpPr>
            <a:spLocks noGrp="1"/>
          </p:cNvSpPr>
          <p:nvPr>
            <p:ph type="title"/>
          </p:nvPr>
        </p:nvSpPr>
        <p:spPr>
          <a:xfrm>
            <a:off x="897031" y="937292"/>
            <a:ext cx="10515600" cy="468479"/>
          </a:xfrm>
        </p:spPr>
        <p:txBody>
          <a:bodyPr/>
          <a:lstStyle/>
          <a:p>
            <a:endParaRPr lang="fi-FI" dirty="0"/>
          </a:p>
        </p:txBody>
      </p:sp>
      <p:sp>
        <p:nvSpPr>
          <p:cNvPr id="11" name="Text Placeholder 2">
            <a:extLst>
              <a:ext uri="{FF2B5EF4-FFF2-40B4-BE49-F238E27FC236}">
                <a16:creationId xmlns:a16="http://schemas.microsoft.com/office/drawing/2014/main" id="{2182F5BE-B730-EB43-B988-7EC6721AD6A5}"/>
              </a:ext>
            </a:extLst>
          </p:cNvPr>
          <p:cNvSpPr>
            <a:spLocks noGrp="1"/>
          </p:cNvSpPr>
          <p:nvPr>
            <p:ph type="body" sz="quarter" idx="12" hasCustomPrompt="1"/>
          </p:nvPr>
        </p:nvSpPr>
        <p:spPr>
          <a:xfrm>
            <a:off x="1702526" y="1931803"/>
            <a:ext cx="9710105" cy="4240243"/>
          </a:xfrm>
        </p:spPr>
        <p:txBody>
          <a:bodyPr/>
          <a:lstStyle>
            <a:lvl1pPr>
              <a:defRPr>
                <a:solidFill>
                  <a:schemeClr val="bg1"/>
                </a:solidFill>
              </a:defRPr>
            </a:lvl1pPr>
            <a:lvl2pPr>
              <a:buFontTx/>
              <a:buBlip>
                <a:blip r:embed="rId3"/>
              </a:buBlip>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aa-ET"/>
          </a:p>
        </p:txBody>
      </p:sp>
      <p:sp>
        <p:nvSpPr>
          <p:cNvPr id="12" name="Tekstin paikkamerkki 4">
            <a:extLst>
              <a:ext uri="{FF2B5EF4-FFF2-40B4-BE49-F238E27FC236}">
                <a16:creationId xmlns:a16="http://schemas.microsoft.com/office/drawing/2014/main" id="{B65B680B-850E-F146-8DA0-975DC07E4FD8}"/>
              </a:ext>
            </a:extLst>
          </p:cNvPr>
          <p:cNvSpPr>
            <a:spLocks noGrp="1"/>
          </p:cNvSpPr>
          <p:nvPr>
            <p:ph type="body" sz="quarter" idx="11" hasCustomPrompt="1"/>
          </p:nvPr>
        </p:nvSpPr>
        <p:spPr>
          <a:xfrm>
            <a:off x="1774825" y="1544491"/>
            <a:ext cx="9637806" cy="205974"/>
          </a:xfrm>
        </p:spPr>
        <p:txBody>
          <a:bodyPr lIns="0" bIns="0" anchor="ctr" anchorCtr="0">
            <a:noAutofit/>
          </a:bodyPr>
          <a:lstStyle>
            <a:lvl1pPr marL="0" indent="0">
              <a:buFontTx/>
              <a:buNone/>
              <a:defRPr sz="1400" b="0"/>
            </a:lvl1pPr>
          </a:lstStyle>
          <a:p>
            <a:pPr lvl="0"/>
            <a:r>
              <a:rPr lang="fi-FI" dirty="0"/>
              <a:t>MUOKKAA TEKSTIN PERUSTYYLEJÄ NAPSAUTTAMALLA</a:t>
            </a:r>
          </a:p>
        </p:txBody>
      </p:sp>
    </p:spTree>
    <p:extLst>
      <p:ext uri="{BB962C8B-B14F-4D97-AF65-F5344CB8AC3E}">
        <p14:creationId xmlns:p14="http://schemas.microsoft.com/office/powerpoint/2010/main" val="89203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o we are - 1">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47067" y="1233001"/>
            <a:ext cx="869383" cy="711313"/>
          </a:xfrm>
          <a:prstGeom prst="rect">
            <a:avLst/>
          </a:prstGeom>
        </p:spPr>
      </p:pic>
      <p:sp>
        <p:nvSpPr>
          <p:cNvPr id="9" name="Tekstiruutu 13">
            <a:extLst>
              <a:ext uri="{FF2B5EF4-FFF2-40B4-BE49-F238E27FC236}">
                <a16:creationId xmlns:a16="http://schemas.microsoft.com/office/drawing/2014/main" id="{D6BCEB57-A04E-F044-922A-38F9D819B88A}"/>
              </a:ext>
            </a:extLst>
          </p:cNvPr>
          <p:cNvSpPr txBox="1"/>
          <p:nvPr userDrawn="1"/>
        </p:nvSpPr>
        <p:spPr>
          <a:xfrm>
            <a:off x="1447066" y="2291346"/>
            <a:ext cx="5499299" cy="2219182"/>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4239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o we are - 2">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ED62816-BB75-CA4E-BC70-2AFA647A1DCF}"/>
              </a:ext>
            </a:extLst>
          </p:cNvPr>
          <p:cNvPicPr>
            <a:picLocks noChangeAspect="1"/>
          </p:cNvPicPr>
          <p:nvPr userDrawn="1"/>
        </p:nvPicPr>
        <p:blipFill>
          <a:blip r:embed="rId2"/>
          <a:srcRect/>
          <a:stretch/>
        </p:blipFill>
        <p:spPr>
          <a:xfrm>
            <a:off x="0" y="0"/>
            <a:ext cx="12192000" cy="6858000"/>
          </a:xfrm>
          <a:prstGeom prst="rect">
            <a:avLst/>
          </a:prstGeom>
        </p:spPr>
      </p:pic>
      <p:pic>
        <p:nvPicPr>
          <p:cNvPr id="8" name="Kuva 7" descr="Kuva, joka sisältää kohteen piirtäminen&#10;&#10;Kuvaus luotu automaattisesti">
            <a:extLst>
              <a:ext uri="{FF2B5EF4-FFF2-40B4-BE49-F238E27FC236}">
                <a16:creationId xmlns:a16="http://schemas.microsoft.com/office/drawing/2014/main" id="{A44B395A-A297-7446-8E8C-77CD1BB56169}"/>
              </a:ext>
            </a:extLst>
          </p:cNvPr>
          <p:cNvPicPr>
            <a:picLocks noChangeAspect="1"/>
          </p:cNvPicPr>
          <p:nvPr userDrawn="1"/>
        </p:nvPicPr>
        <p:blipFill>
          <a:blip r:embed="rId3"/>
          <a:stretch>
            <a:fillRect/>
          </a:stretch>
        </p:blipFill>
        <p:spPr>
          <a:xfrm>
            <a:off x="10672355" y="267650"/>
            <a:ext cx="1065510" cy="468000"/>
          </a:xfrm>
          <a:prstGeom prst="rect">
            <a:avLst/>
          </a:prstGeom>
        </p:spPr>
      </p:pic>
      <p:pic>
        <p:nvPicPr>
          <p:cNvPr id="13" name="Kuva 12">
            <a:extLst>
              <a:ext uri="{FF2B5EF4-FFF2-40B4-BE49-F238E27FC236}">
                <a16:creationId xmlns:a16="http://schemas.microsoft.com/office/drawing/2014/main" id="{93DCAEA1-E78D-5649-A1EB-C7DDE29E16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 y="862650"/>
            <a:ext cx="869383" cy="711313"/>
          </a:xfrm>
          <a:prstGeom prst="rect">
            <a:avLst/>
          </a:prstGeom>
        </p:spPr>
      </p:pic>
      <p:sp>
        <p:nvSpPr>
          <p:cNvPr id="6" name="Tekstiruutu 13">
            <a:extLst>
              <a:ext uri="{FF2B5EF4-FFF2-40B4-BE49-F238E27FC236}">
                <a16:creationId xmlns:a16="http://schemas.microsoft.com/office/drawing/2014/main" id="{356E3FCE-4EA8-2447-B93E-D112AFEEDC7F}"/>
              </a:ext>
            </a:extLst>
          </p:cNvPr>
          <p:cNvSpPr txBox="1"/>
          <p:nvPr userDrawn="1"/>
        </p:nvSpPr>
        <p:spPr>
          <a:xfrm>
            <a:off x="1019174" y="1864893"/>
            <a:ext cx="5466149" cy="2422798"/>
          </a:xfrm>
          <a:prstGeom prst="rect">
            <a:avLst/>
          </a:prstGeom>
          <a:noFill/>
        </p:spPr>
        <p:txBody>
          <a:bodyPr wrap="square" lIns="0" tIns="0" rtlCol="0">
            <a:noAutofit/>
          </a:bodyPr>
          <a:lstStyle/>
          <a:p>
            <a:pPr>
              <a:lnSpc>
                <a:spcPts val="2160"/>
              </a:lnSpc>
            </a:pPr>
            <a:r>
              <a:rPr lang="en-GB" sz="1800" b="0" i="0" kern="1200" baseline="0" dirty="0">
                <a:solidFill>
                  <a:schemeClr val="tx1"/>
                </a:solidFill>
                <a:effectLst/>
                <a:latin typeface="+mn-lt"/>
                <a:ea typeface="+mn-ea"/>
                <a:cs typeface="+mn-cs"/>
              </a:rPr>
              <a:t>Clean energy, water and air are life-giving resources for which we at LUT University seek new solutions with our expertise in technology and business.</a:t>
            </a:r>
          </a:p>
          <a:p>
            <a:pPr>
              <a:lnSpc>
                <a:spcPts val="2160"/>
              </a:lnSpc>
            </a:pPr>
            <a:endParaRPr lang="en-GB" sz="1800" b="0" i="0" kern="1200" baseline="0" dirty="0">
              <a:solidFill>
                <a:schemeClr val="tx1"/>
              </a:solidFill>
              <a:effectLst/>
              <a:latin typeface="+mn-lt"/>
              <a:ea typeface="+mn-ea"/>
              <a:cs typeface="+mn-cs"/>
            </a:endParaRPr>
          </a:p>
          <a:p>
            <a:pPr>
              <a:lnSpc>
                <a:spcPts val="2160"/>
              </a:lnSpc>
            </a:pPr>
            <a:r>
              <a:rPr lang="en-GB" sz="1800" b="0" i="0" kern="1200" baseline="0" dirty="0">
                <a:solidFill>
                  <a:schemeClr val="tx1"/>
                </a:solidFill>
                <a:effectLst/>
                <a:latin typeface="+mn-lt"/>
                <a:ea typeface="+mn-ea"/>
                <a:cs typeface="+mn-cs"/>
              </a:rPr>
              <a:t>We help society and businesses in their sustainable renewal. Our international community consists of 6500 members. Our campuses are in Lappeenranta and Lahti, Finland.</a:t>
            </a:r>
          </a:p>
        </p:txBody>
      </p:sp>
    </p:spTree>
    <p:extLst>
      <p:ext uri="{BB962C8B-B14F-4D97-AF65-F5344CB8AC3E}">
        <p14:creationId xmlns:p14="http://schemas.microsoft.com/office/powerpoint/2010/main" val="45851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trategy - 1. Open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4ABAA-AB16-B04C-B98E-9E27895831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6748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trategy - 2. System Earth">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614182-D5C1-E944-9EA0-91716C06A7B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375456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trategy - 3. Scientific Solu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7412B-1598-9A40-92FC-C9ECFD8C73C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18307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Strategy - 3. Scientific Solutio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EC0C52-5F1A-2B40-8056-3360BCE90CA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Kuva 4" descr="Kuva, joka sisältää kohteen piirtäminen&#10;&#10;Kuvaus luotu automaattisesti">
            <a:extLst>
              <a:ext uri="{FF2B5EF4-FFF2-40B4-BE49-F238E27FC236}">
                <a16:creationId xmlns:a16="http://schemas.microsoft.com/office/drawing/2014/main" id="{943B4AF7-0103-E449-83EA-9FBF51A78C3F}"/>
              </a:ext>
            </a:extLst>
          </p:cNvPr>
          <p:cNvPicPr>
            <a:picLocks noChangeAspect="1"/>
          </p:cNvPicPr>
          <p:nvPr userDrawn="1"/>
        </p:nvPicPr>
        <p:blipFill>
          <a:blip r:embed="rId3"/>
          <a:stretch>
            <a:fillRect/>
          </a:stretch>
        </p:blipFill>
        <p:spPr>
          <a:xfrm>
            <a:off x="10672355" y="267650"/>
            <a:ext cx="1065510" cy="468000"/>
          </a:xfrm>
          <a:prstGeom prst="rect">
            <a:avLst/>
          </a:prstGeom>
        </p:spPr>
      </p:pic>
    </p:spTree>
    <p:extLst>
      <p:ext uri="{BB962C8B-B14F-4D97-AF65-F5344CB8AC3E}">
        <p14:creationId xmlns:p14="http://schemas.microsoft.com/office/powerpoint/2010/main" val="201040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Kuva 13" descr="Kuva, joka sisältää kohteen istuminen, pöytä, kannettava, musta&#10;&#10;Kuvaus luotu automaattisesti">
            <a:extLst>
              <a:ext uri="{FF2B5EF4-FFF2-40B4-BE49-F238E27FC236}">
                <a16:creationId xmlns:a16="http://schemas.microsoft.com/office/drawing/2014/main" id="{146A491B-636F-3E44-8966-7CF5322CBC7B}"/>
              </a:ext>
            </a:extLst>
          </p:cNvPr>
          <p:cNvPicPr>
            <a:picLocks noChangeAspect="1"/>
          </p:cNvPicPr>
          <p:nvPr userDrawn="1"/>
        </p:nvPicPr>
        <p:blipFill>
          <a:blip r:embed="rId26"/>
          <a:stretch>
            <a:fillRect/>
          </a:stretch>
        </p:blipFill>
        <p:spPr>
          <a:xfrm>
            <a:off x="0" y="-2040"/>
            <a:ext cx="12192000"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0016"/>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8D3B-1FF9-624C-8C50-0B4815CF6181}" type="slidenum">
              <a:rPr lang="fi-FI" smtClean="0"/>
              <a:t>‹#›</a:t>
            </a:fld>
            <a:endParaRPr lang="fi-FI"/>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27"/>
          <a:stretch>
            <a:fillRect/>
          </a:stretch>
        </p:blipFill>
        <p:spPr>
          <a:xfrm>
            <a:off x="10672355" y="267650"/>
            <a:ext cx="1065510" cy="468000"/>
          </a:xfrm>
          <a:prstGeom prst="rect">
            <a:avLst/>
          </a:prstGeom>
        </p:spPr>
      </p:pic>
      <p:sp>
        <p:nvSpPr>
          <p:cNvPr id="8" name="Suorakulmio 7">
            <a:extLst>
              <a:ext uri="{FF2B5EF4-FFF2-40B4-BE49-F238E27FC236}">
                <a16:creationId xmlns:a16="http://schemas.microsoft.com/office/drawing/2014/main" id="{1F321E91-2DA2-C34F-8B08-32A73593A20E}"/>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37657035"/>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50" r:id="rId3"/>
    <p:sldLayoutId id="2147483654" r:id="rId4"/>
    <p:sldLayoutId id="2147483668" r:id="rId5"/>
    <p:sldLayoutId id="2147483655" r:id="rId6"/>
    <p:sldLayoutId id="2147483672" r:id="rId7"/>
    <p:sldLayoutId id="2147483673" r:id="rId8"/>
    <p:sldLayoutId id="2147483678" r:id="rId9"/>
    <p:sldLayoutId id="2147483674" r:id="rId10"/>
    <p:sldLayoutId id="2147483665" r:id="rId11"/>
    <p:sldLayoutId id="2147483664" r:id="rId12"/>
    <p:sldLayoutId id="2147483711" r:id="rId13"/>
    <p:sldLayoutId id="2147483661" r:id="rId14"/>
    <p:sldLayoutId id="2147483662" r:id="rId15"/>
    <p:sldLayoutId id="2147483714" r:id="rId16"/>
    <p:sldLayoutId id="2147483649" r:id="rId17"/>
    <p:sldLayoutId id="2147483677" r:id="rId18"/>
    <p:sldLayoutId id="2147483681" r:id="rId19"/>
    <p:sldLayoutId id="2147483682" r:id="rId20"/>
    <p:sldLayoutId id="2147483680" r:id="rId21"/>
    <p:sldLayoutId id="2147483666" r:id="rId22"/>
    <p:sldLayoutId id="2147483667" r:id="rId23"/>
    <p:sldLayoutId id="2147483679" r:id="rId24"/>
  </p:sldLayoutIdLst>
  <p:txStyles>
    <p:titleStyle>
      <a:lvl1pPr algn="l" defTabSz="914400" rtl="0" eaLnBrk="1" latinLnBrk="0" hangingPunct="1">
        <a:lnSpc>
          <a:spcPct val="90000"/>
        </a:lnSpc>
        <a:spcBef>
          <a:spcPct val="0"/>
        </a:spcBef>
        <a:buNone/>
        <a:defRPr sz="3500" b="1" i="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rgbClr val="23B900"/>
        </a:buClr>
        <a:buSzPct val="100000"/>
        <a:buFontTx/>
        <a:buBlip>
          <a:blip r:embed="rId28"/>
        </a:buBlip>
        <a:defRPr sz="1800" b="0" i="0" kern="1200" baseline="0">
          <a:solidFill>
            <a:schemeClr val="tx1"/>
          </a:solidFill>
          <a:latin typeface="+mn-lt"/>
          <a:ea typeface="+mn-ea"/>
          <a:cs typeface="+mn-cs"/>
        </a:defRPr>
      </a:lvl1pPr>
      <a:lvl2pPr marL="742950" marR="0" indent="-285750" algn="l" defTabSz="914400" rtl="0" eaLnBrk="1" fontAlgn="auto" latinLnBrk="0" hangingPunct="1">
        <a:lnSpc>
          <a:spcPct val="120000"/>
        </a:lnSpc>
        <a:spcBef>
          <a:spcPts val="300"/>
        </a:spcBef>
        <a:spcAft>
          <a:spcPts val="200"/>
        </a:spcAft>
        <a:buClr>
          <a:srgbClr val="23B900"/>
        </a:buClr>
        <a:buSzTx/>
        <a:buFontTx/>
        <a:buBlip>
          <a:blip r:embed="rId29"/>
        </a:buBlip>
        <a:tabLst/>
        <a:defRPr sz="1500" kern="1200" baseline="0">
          <a:solidFill>
            <a:schemeClr val="tx1"/>
          </a:solidFill>
          <a:latin typeface="+mn-lt"/>
          <a:ea typeface="+mn-ea"/>
          <a:cs typeface="+mn-cs"/>
        </a:defRPr>
      </a:lvl2pPr>
      <a:lvl3pPr marL="11430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300"/>
        </a:spcBef>
        <a:spcAft>
          <a:spcPts val="200"/>
        </a:spcAft>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906D5AEE-5AD6-2941-9B3E-8386B803E30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4" name="Kuva 13">
            <a:extLst>
              <a:ext uri="{FF2B5EF4-FFF2-40B4-BE49-F238E27FC236}">
                <a16:creationId xmlns:a16="http://schemas.microsoft.com/office/drawing/2014/main" id="{146A491B-636F-3E44-8966-7CF5322CBC7B}"/>
              </a:ext>
            </a:extLst>
          </p:cNvPr>
          <p:cNvPicPr>
            <a:picLocks noChangeAspect="1"/>
          </p:cNvPicPr>
          <p:nvPr userDrawn="1"/>
        </p:nvPicPr>
        <p:blipFill>
          <a:blip r:embed="rId14"/>
          <a:srcRect/>
          <a:stretch/>
        </p:blipFill>
        <p:spPr>
          <a:xfrm>
            <a:off x="5644" y="0"/>
            <a:ext cx="12180711" cy="6851650"/>
          </a:xfrm>
          <a:prstGeom prst="rect">
            <a:avLst/>
          </a:prstGeom>
        </p:spPr>
      </p:pic>
      <p:sp>
        <p:nvSpPr>
          <p:cNvPr id="2" name="Otsikon paikkamerkki 1">
            <a:extLst>
              <a:ext uri="{FF2B5EF4-FFF2-40B4-BE49-F238E27FC236}">
                <a16:creationId xmlns:a16="http://schemas.microsoft.com/office/drawing/2014/main" id="{7737077E-75BF-2D47-8119-523F6C5BDBB9}"/>
              </a:ext>
            </a:extLst>
          </p:cNvPr>
          <p:cNvSpPr>
            <a:spLocks noGrp="1"/>
          </p:cNvSpPr>
          <p:nvPr>
            <p:ph type="title"/>
          </p:nvPr>
        </p:nvSpPr>
        <p:spPr>
          <a:xfrm>
            <a:off x="897031" y="1861708"/>
            <a:ext cx="10515600" cy="468479"/>
          </a:xfrm>
          <a:prstGeom prst="rect">
            <a:avLst/>
          </a:prstGeom>
        </p:spPr>
        <p:txBody>
          <a:bodyPr vert="horz" lIns="91440" tIns="45720" rIns="91440" bIns="45720" rtlCol="0" anchor="t">
            <a:normAutofit/>
          </a:bodyPr>
          <a:lstStyle/>
          <a:p>
            <a:endParaRPr lang="fi-FI" dirty="0"/>
          </a:p>
        </p:txBody>
      </p:sp>
      <p:sp>
        <p:nvSpPr>
          <p:cNvPr id="3" name="Tekstin paikkamerkki 2">
            <a:extLst>
              <a:ext uri="{FF2B5EF4-FFF2-40B4-BE49-F238E27FC236}">
                <a16:creationId xmlns:a16="http://schemas.microsoft.com/office/drawing/2014/main" id="{E1C5B255-5C87-0C4B-8515-13ADB9718293}"/>
              </a:ext>
            </a:extLst>
          </p:cNvPr>
          <p:cNvSpPr>
            <a:spLocks noGrp="1"/>
          </p:cNvSpPr>
          <p:nvPr>
            <p:ph type="body" idx="1"/>
          </p:nvPr>
        </p:nvSpPr>
        <p:spPr>
          <a:xfrm>
            <a:off x="1676400" y="2525801"/>
            <a:ext cx="9736231" cy="3726120"/>
          </a:xfrm>
          <a:prstGeom prst="rect">
            <a:avLst/>
          </a:prstGeom>
        </p:spPr>
        <p:txBody>
          <a:bodyPr vert="horz" lIns="91440" tIns="45720" rIns="91440" bIns="45720" rtlCol="0">
            <a:normAutofit/>
          </a:bodyPr>
          <a:lstStyle/>
          <a:p>
            <a:pPr lvl="0"/>
            <a:endParaRPr lang="fi-FI" dirty="0"/>
          </a:p>
        </p:txBody>
      </p:sp>
      <p:sp>
        <p:nvSpPr>
          <p:cNvPr id="7" name="Dian numeron paikkamerkki 6">
            <a:extLst>
              <a:ext uri="{FF2B5EF4-FFF2-40B4-BE49-F238E27FC236}">
                <a16:creationId xmlns:a16="http://schemas.microsoft.com/office/drawing/2014/main" id="{FF7931C4-CCCE-1249-9F24-0D4D6E5E1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6748D3B-1FF9-624C-8C50-0B4815CF6181}" type="slidenum">
              <a:rPr lang="fi-FI" smtClean="0"/>
              <a:pPr/>
              <a:t>‹#›</a:t>
            </a:fld>
            <a:endParaRPr lang="fi-FI" dirty="0"/>
          </a:p>
        </p:txBody>
      </p:sp>
      <p:pic>
        <p:nvPicPr>
          <p:cNvPr id="11" name="Kuva 10" descr="Kuva, joka sisältää kohteen piirtäminen&#10;&#10;Kuvaus luotu automaattisesti">
            <a:extLst>
              <a:ext uri="{FF2B5EF4-FFF2-40B4-BE49-F238E27FC236}">
                <a16:creationId xmlns:a16="http://schemas.microsoft.com/office/drawing/2014/main" id="{4D7171AA-1D90-B440-8FE9-4E47D7ED058C}"/>
              </a:ext>
            </a:extLst>
          </p:cNvPr>
          <p:cNvPicPr>
            <a:picLocks noChangeAspect="1"/>
          </p:cNvPicPr>
          <p:nvPr userDrawn="1"/>
        </p:nvPicPr>
        <p:blipFill>
          <a:blip r:embed="rId15"/>
          <a:stretch>
            <a:fillRect/>
          </a:stretch>
        </p:blipFill>
        <p:spPr>
          <a:xfrm>
            <a:off x="10672355" y="267650"/>
            <a:ext cx="1065510" cy="468000"/>
          </a:xfrm>
          <a:prstGeom prst="rect">
            <a:avLst/>
          </a:prstGeom>
        </p:spPr>
      </p:pic>
      <p:sp>
        <p:nvSpPr>
          <p:cNvPr id="10" name="Suorakulmio 9">
            <a:extLst>
              <a:ext uri="{FF2B5EF4-FFF2-40B4-BE49-F238E27FC236}">
                <a16:creationId xmlns:a16="http://schemas.microsoft.com/office/drawing/2014/main" id="{E7A73F5A-FFC7-044F-B9BD-07537030E8B5}"/>
              </a:ext>
            </a:extLst>
          </p:cNvPr>
          <p:cNvSpPr/>
          <p:nvPr userDrawn="1"/>
        </p:nvSpPr>
        <p:spPr>
          <a:xfrm>
            <a:off x="1012073" y="1608159"/>
            <a:ext cx="520001" cy="108000"/>
          </a:xfrm>
          <a:prstGeom prst="rect">
            <a:avLst/>
          </a:prstGeom>
          <a:solidFill>
            <a:srgbClr val="2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12684311"/>
      </p:ext>
    </p:extLst>
  </p:cSld>
  <p:clrMap bg1="dk1" tx1="lt1" bg2="dk2" tx2="lt2" accent1="accent1" accent2="accent2" accent3="accent3" accent4="accent4" accent5="accent5" accent6="accent6" hlink="hlink" folHlink="folHlink"/>
  <p:sldLayoutIdLst>
    <p:sldLayoutId id="2147483686" r:id="rId1"/>
    <p:sldLayoutId id="2147483695" r:id="rId2"/>
    <p:sldLayoutId id="2147483696" r:id="rId3"/>
    <p:sldLayoutId id="2147483697" r:id="rId4"/>
    <p:sldLayoutId id="2147483718" r:id="rId5"/>
    <p:sldLayoutId id="2147483719" r:id="rId6"/>
    <p:sldLayoutId id="2147483700" r:id="rId7"/>
    <p:sldLayoutId id="2147483701" r:id="rId8"/>
    <p:sldLayoutId id="2147483702" r:id="rId9"/>
    <p:sldLayoutId id="2147483705" r:id="rId10"/>
    <p:sldLayoutId id="2147483706" r:id="rId11"/>
    <p:sldLayoutId id="2147483709" r:id="rId12"/>
  </p:sldLayoutIdLst>
  <p:txStyles>
    <p:titleStyle>
      <a:lvl1pPr algn="l" defTabSz="914400" rtl="0" eaLnBrk="1" latinLnBrk="0" hangingPunct="1">
        <a:lnSpc>
          <a:spcPct val="90000"/>
        </a:lnSpc>
        <a:spcBef>
          <a:spcPct val="0"/>
        </a:spcBef>
        <a:buNone/>
        <a:defRPr sz="3500" b="1" i="0" kern="1200" cap="all" baseline="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400"/>
        </a:spcBef>
        <a:spcAft>
          <a:spcPts val="100"/>
        </a:spcAft>
        <a:buClr>
          <a:srgbClr val="23B900"/>
        </a:buClr>
        <a:buSzPct val="100000"/>
        <a:buFontTx/>
        <a:buBlip>
          <a:blip r:embed="rId16"/>
        </a:buBlip>
        <a:defRPr sz="1800" b="0" i="0" kern="1200" baseline="0">
          <a:solidFill>
            <a:schemeClr val="bg1"/>
          </a:solidFill>
          <a:latin typeface="+mn-lt"/>
          <a:ea typeface="+mn-ea"/>
          <a:cs typeface="+mn-cs"/>
        </a:defRPr>
      </a:lvl1pPr>
      <a:lvl2pPr marL="457200" marR="0" indent="0" algn="l" defTabSz="914400" rtl="0" eaLnBrk="1" fontAlgn="auto" latinLnBrk="0" hangingPunct="1">
        <a:lnSpc>
          <a:spcPts val="1800"/>
        </a:lnSpc>
        <a:spcBef>
          <a:spcPts val="500"/>
        </a:spcBef>
        <a:spcAft>
          <a:spcPts val="0"/>
        </a:spcAft>
        <a:buClr>
          <a:srgbClr val="23B900"/>
        </a:buClr>
        <a:buSzTx/>
        <a:buFont typeface="Wingdings" pitchFamily="2" charset="2"/>
        <a:buNone/>
        <a:tabLst/>
        <a:defRPr sz="1500" kern="1200" baseline="0">
          <a:solidFill>
            <a:schemeClr val="tx1"/>
          </a:solidFill>
          <a:latin typeface="+mn-lt"/>
          <a:ea typeface="+mn-ea"/>
          <a:cs typeface="+mn-cs"/>
        </a:defRPr>
      </a:lvl2pPr>
      <a:lvl3pPr marL="1143000" indent="-228600" algn="l" defTabSz="914400" rtl="0" eaLnBrk="1" latinLnBrk="0" hangingPunct="1">
        <a:lnSpc>
          <a:spcPts val="1500"/>
        </a:lnSpc>
        <a:spcBef>
          <a:spcPts val="500"/>
        </a:spcBef>
        <a:buClr>
          <a:srgbClr val="23B900"/>
        </a:buClr>
        <a:buFont typeface="Wingdings" pitchFamily="2" charset="2"/>
        <a:buChar char="§"/>
        <a:defRPr sz="1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3B900"/>
        </a:buClr>
        <a:buFont typeface="Wingdings"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5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F814-A46F-BDBE-B8CA-05954775429E}"/>
              </a:ext>
            </a:extLst>
          </p:cNvPr>
          <p:cNvSpPr>
            <a:spLocks noGrp="1"/>
          </p:cNvSpPr>
          <p:nvPr>
            <p:ph type="title"/>
          </p:nvPr>
        </p:nvSpPr>
        <p:spPr/>
        <p:txBody>
          <a:bodyPr>
            <a:noAutofit/>
          </a:bodyPr>
          <a:lstStyle/>
          <a:p>
            <a:r>
              <a:rPr lang="en-US" sz="2800" spc="-5" dirty="0"/>
              <a:t>Process</a:t>
            </a:r>
            <a:r>
              <a:rPr lang="en-US" sz="2800" spc="-30" dirty="0"/>
              <a:t> </a:t>
            </a:r>
            <a:r>
              <a:rPr lang="en-US" sz="2800" spc="-5" dirty="0"/>
              <a:t>Control</a:t>
            </a:r>
            <a:r>
              <a:rPr lang="en-US" sz="2800" spc="-25" dirty="0"/>
              <a:t> </a:t>
            </a:r>
            <a:r>
              <a:rPr lang="en-US" sz="2800" spc="-5" dirty="0"/>
              <a:t>Block</a:t>
            </a:r>
            <a:r>
              <a:rPr lang="en-US" sz="2800" spc="-30" dirty="0"/>
              <a:t> </a:t>
            </a:r>
            <a:r>
              <a:rPr lang="en-US" sz="2800" spc="-5" dirty="0"/>
              <a:t>(PCB)</a:t>
            </a:r>
            <a:endParaRPr lang="en-US" sz="2800" dirty="0"/>
          </a:p>
        </p:txBody>
      </p:sp>
      <p:sp>
        <p:nvSpPr>
          <p:cNvPr id="3" name="Text Placeholder 2">
            <a:extLst>
              <a:ext uri="{FF2B5EF4-FFF2-40B4-BE49-F238E27FC236}">
                <a16:creationId xmlns:a16="http://schemas.microsoft.com/office/drawing/2014/main" id="{B6193847-D7B8-1659-D390-E72B66B9A17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F0F7622-9F9A-B424-FC85-45CF62730C0F}"/>
              </a:ext>
            </a:extLst>
          </p:cNvPr>
          <p:cNvSpPr>
            <a:spLocks noGrp="1"/>
          </p:cNvSpPr>
          <p:nvPr>
            <p:ph idx="1"/>
          </p:nvPr>
        </p:nvSpPr>
        <p:spPr>
          <a:xfrm>
            <a:off x="1000125" y="2666446"/>
            <a:ext cx="9736231" cy="3669048"/>
          </a:xfrm>
        </p:spPr>
        <p:txBody>
          <a:bodyPr>
            <a:noAutofit/>
          </a:bodyPr>
          <a:lstStyle/>
          <a:p>
            <a:r>
              <a:rPr lang="en-US" dirty="0"/>
              <a:t>Information associated with each process</a:t>
            </a:r>
          </a:p>
          <a:p>
            <a:pPr lvl="1"/>
            <a:r>
              <a:rPr lang="en-US" dirty="0"/>
              <a:t>Process state (new, ready, ...)</a:t>
            </a:r>
          </a:p>
          <a:p>
            <a:pPr lvl="1"/>
            <a:r>
              <a:rPr lang="en-US" dirty="0"/>
              <a:t>Program counter (address of next instruction)</a:t>
            </a:r>
          </a:p>
          <a:p>
            <a:pPr lvl="1"/>
            <a:r>
              <a:rPr lang="en-US" dirty="0"/>
              <a:t>Contents of CPU registers</a:t>
            </a:r>
          </a:p>
          <a:p>
            <a:pPr lvl="1"/>
            <a:r>
              <a:rPr lang="en-US" dirty="0"/>
              <a:t>CPU scheduling information (priority)</a:t>
            </a:r>
          </a:p>
          <a:p>
            <a:pPr lvl="1"/>
            <a:r>
              <a:rPr lang="en-US" dirty="0"/>
              <a:t>Memory-management information</a:t>
            </a:r>
          </a:p>
          <a:p>
            <a:pPr lvl="1"/>
            <a:r>
              <a:rPr lang="en-US" dirty="0"/>
              <a:t>Accounting information (</a:t>
            </a:r>
            <a:r>
              <a:rPr lang="en-US" dirty="0" err="1"/>
              <a:t>cpu</a:t>
            </a:r>
            <a:r>
              <a:rPr lang="en-US" dirty="0"/>
              <a:t>/time used, time limits,  process number)</a:t>
            </a:r>
          </a:p>
          <a:p>
            <a:pPr lvl="1"/>
            <a:r>
              <a:rPr lang="en-US" dirty="0"/>
              <a:t>I/O status information (allocated devices and opened  files)</a:t>
            </a:r>
          </a:p>
        </p:txBody>
      </p:sp>
      <p:sp>
        <p:nvSpPr>
          <p:cNvPr id="5" name="TextBox 4">
            <a:extLst>
              <a:ext uri="{FF2B5EF4-FFF2-40B4-BE49-F238E27FC236}">
                <a16:creationId xmlns:a16="http://schemas.microsoft.com/office/drawing/2014/main" id="{56E0C443-D4CB-2739-B376-F69446B9371D}"/>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46458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06EB-8557-A0F7-A83C-3C3BF87029FF}"/>
              </a:ext>
            </a:extLst>
          </p:cNvPr>
          <p:cNvSpPr>
            <a:spLocks noGrp="1"/>
          </p:cNvSpPr>
          <p:nvPr>
            <p:ph type="title"/>
          </p:nvPr>
        </p:nvSpPr>
        <p:spPr/>
        <p:txBody>
          <a:bodyPr>
            <a:normAutofit fontScale="90000"/>
          </a:bodyPr>
          <a:lstStyle/>
          <a:p>
            <a:r>
              <a:rPr lang="en-US" sz="3600" spc="-5" dirty="0"/>
              <a:t>Process</a:t>
            </a:r>
            <a:r>
              <a:rPr lang="en-US" sz="3600" spc="-30" dirty="0"/>
              <a:t> </a:t>
            </a:r>
            <a:r>
              <a:rPr lang="en-US" sz="3600" spc="-5" dirty="0"/>
              <a:t>Control</a:t>
            </a:r>
            <a:r>
              <a:rPr lang="en-US" sz="3600" spc="-25" dirty="0"/>
              <a:t> </a:t>
            </a:r>
            <a:r>
              <a:rPr lang="en-US" sz="3600" spc="-5" dirty="0"/>
              <a:t>Block</a:t>
            </a:r>
            <a:r>
              <a:rPr lang="en-US" sz="3600" spc="-30" dirty="0"/>
              <a:t> </a:t>
            </a:r>
            <a:r>
              <a:rPr lang="en-US" sz="3600" spc="-5" dirty="0"/>
              <a:t>(PCB)</a:t>
            </a:r>
            <a:endParaRPr lang="en-US" dirty="0"/>
          </a:p>
        </p:txBody>
      </p:sp>
      <p:sp>
        <p:nvSpPr>
          <p:cNvPr id="3" name="Text Placeholder 2">
            <a:extLst>
              <a:ext uri="{FF2B5EF4-FFF2-40B4-BE49-F238E27FC236}">
                <a16:creationId xmlns:a16="http://schemas.microsoft.com/office/drawing/2014/main" id="{6F2E7726-4670-95CC-16EE-9EB19F852360}"/>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2A2B8DA8-7006-EF4E-C204-9A27CE057043}"/>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7" name="object 2"/>
          <p:cNvGrpSpPr/>
          <p:nvPr/>
        </p:nvGrpSpPr>
        <p:grpSpPr>
          <a:xfrm>
            <a:off x="1992312" y="2438046"/>
            <a:ext cx="2740025" cy="3705177"/>
            <a:chOff x="231775" y="1572260"/>
            <a:chExt cx="2740025" cy="4403090"/>
          </a:xfrm>
        </p:grpSpPr>
        <p:sp>
          <p:nvSpPr>
            <p:cNvPr id="8" name="object 3"/>
            <p:cNvSpPr/>
            <p:nvPr/>
          </p:nvSpPr>
          <p:spPr>
            <a:xfrm>
              <a:off x="1188999" y="4205198"/>
              <a:ext cx="428625" cy="762000"/>
            </a:xfrm>
            <a:custGeom>
              <a:avLst/>
              <a:gdLst/>
              <a:ahLst/>
              <a:cxnLst/>
              <a:rect l="l" t="t" r="r" b="b"/>
              <a:pathLst>
                <a:path w="428625" h="762000">
                  <a:moveTo>
                    <a:pt x="4762" y="0"/>
                  </a:moveTo>
                  <a:lnTo>
                    <a:pt x="0" y="190"/>
                  </a:lnTo>
                  <a:lnTo>
                    <a:pt x="63" y="1778"/>
                  </a:lnTo>
                  <a:lnTo>
                    <a:pt x="4762" y="0"/>
                  </a:lnTo>
                  <a:close/>
                </a:path>
                <a:path w="428625" h="762000">
                  <a:moveTo>
                    <a:pt x="428574" y="754418"/>
                  </a:moveTo>
                  <a:lnTo>
                    <a:pt x="422795" y="759383"/>
                  </a:lnTo>
                  <a:lnTo>
                    <a:pt x="422389" y="761834"/>
                  </a:lnTo>
                  <a:lnTo>
                    <a:pt x="428574" y="754418"/>
                  </a:lnTo>
                  <a:close/>
                </a:path>
              </a:pathLst>
            </a:custGeom>
            <a:solidFill>
              <a:srgbClr val="000000"/>
            </a:solidFill>
          </p:spPr>
          <p:txBody>
            <a:bodyPr wrap="square" lIns="0" tIns="0" rIns="0" bIns="0" rtlCol="0"/>
            <a:lstStyle/>
            <a:p>
              <a:endParaRPr/>
            </a:p>
          </p:txBody>
        </p:sp>
        <p:pic>
          <p:nvPicPr>
            <p:cNvPr id="9" name="object 4"/>
            <p:cNvPicPr/>
            <p:nvPr/>
          </p:nvPicPr>
          <p:blipFill>
            <a:blip r:embed="rId3" cstate="print"/>
            <a:stretch>
              <a:fillRect/>
            </a:stretch>
          </p:blipFill>
          <p:spPr>
            <a:xfrm>
              <a:off x="269874" y="1609725"/>
              <a:ext cx="2663825" cy="4327524"/>
            </a:xfrm>
            <a:prstGeom prst="rect">
              <a:avLst/>
            </a:prstGeom>
          </p:spPr>
        </p:pic>
        <p:sp>
          <p:nvSpPr>
            <p:cNvPr id="10" name="object 5"/>
            <p:cNvSpPr/>
            <p:nvPr/>
          </p:nvSpPr>
          <p:spPr>
            <a:xfrm>
              <a:off x="231775" y="1572259"/>
              <a:ext cx="2740025" cy="4403090"/>
            </a:xfrm>
            <a:custGeom>
              <a:avLst/>
              <a:gdLst/>
              <a:ahLst/>
              <a:cxnLst/>
              <a:rect l="l" t="t" r="r" b="b"/>
              <a:pathLst>
                <a:path w="2740025" h="4403090">
                  <a:moveTo>
                    <a:pt x="2714625" y="25400"/>
                  </a:moveTo>
                  <a:lnTo>
                    <a:pt x="2701925" y="25400"/>
                  </a:lnTo>
                  <a:lnTo>
                    <a:pt x="2701925" y="38100"/>
                  </a:lnTo>
                  <a:lnTo>
                    <a:pt x="2701925" y="4364990"/>
                  </a:lnTo>
                  <a:lnTo>
                    <a:pt x="38100" y="4364990"/>
                  </a:lnTo>
                  <a:lnTo>
                    <a:pt x="38100" y="38100"/>
                  </a:lnTo>
                  <a:lnTo>
                    <a:pt x="2701925" y="38100"/>
                  </a:lnTo>
                  <a:lnTo>
                    <a:pt x="2701925" y="25400"/>
                  </a:lnTo>
                  <a:lnTo>
                    <a:pt x="25400" y="25400"/>
                  </a:lnTo>
                  <a:lnTo>
                    <a:pt x="25400" y="38100"/>
                  </a:lnTo>
                  <a:lnTo>
                    <a:pt x="25400" y="4364990"/>
                  </a:lnTo>
                  <a:lnTo>
                    <a:pt x="25400" y="4377690"/>
                  </a:lnTo>
                  <a:lnTo>
                    <a:pt x="2714625" y="4377690"/>
                  </a:lnTo>
                  <a:lnTo>
                    <a:pt x="2714625" y="4364990"/>
                  </a:lnTo>
                  <a:lnTo>
                    <a:pt x="2714625" y="38100"/>
                  </a:lnTo>
                  <a:lnTo>
                    <a:pt x="2714625" y="37465"/>
                  </a:lnTo>
                  <a:lnTo>
                    <a:pt x="2714625" y="25400"/>
                  </a:lnTo>
                  <a:close/>
                </a:path>
                <a:path w="2740025" h="4403090">
                  <a:moveTo>
                    <a:pt x="2740025" y="0"/>
                  </a:moveTo>
                  <a:lnTo>
                    <a:pt x="2727325" y="0"/>
                  </a:lnTo>
                  <a:lnTo>
                    <a:pt x="2727325" y="12700"/>
                  </a:lnTo>
                  <a:lnTo>
                    <a:pt x="2727325" y="4390390"/>
                  </a:lnTo>
                  <a:lnTo>
                    <a:pt x="12700" y="4390390"/>
                  </a:lnTo>
                  <a:lnTo>
                    <a:pt x="12700" y="12700"/>
                  </a:lnTo>
                  <a:lnTo>
                    <a:pt x="2727325" y="12700"/>
                  </a:lnTo>
                  <a:lnTo>
                    <a:pt x="2727325" y="0"/>
                  </a:lnTo>
                  <a:lnTo>
                    <a:pt x="0" y="0"/>
                  </a:lnTo>
                  <a:lnTo>
                    <a:pt x="0" y="12700"/>
                  </a:lnTo>
                  <a:lnTo>
                    <a:pt x="0" y="4390390"/>
                  </a:lnTo>
                  <a:lnTo>
                    <a:pt x="0" y="4403090"/>
                  </a:lnTo>
                  <a:lnTo>
                    <a:pt x="2740025" y="4403090"/>
                  </a:lnTo>
                  <a:lnTo>
                    <a:pt x="2740025" y="4390390"/>
                  </a:lnTo>
                  <a:lnTo>
                    <a:pt x="2740025" y="12700"/>
                  </a:lnTo>
                  <a:lnTo>
                    <a:pt x="2740025" y="12065"/>
                  </a:lnTo>
                  <a:lnTo>
                    <a:pt x="2740025" y="0"/>
                  </a:lnTo>
                  <a:close/>
                </a:path>
              </a:pathLst>
            </a:custGeom>
            <a:solidFill>
              <a:srgbClr val="CC6600"/>
            </a:solidFill>
          </p:spPr>
          <p:txBody>
            <a:bodyPr wrap="square" lIns="0" tIns="0" rIns="0" bIns="0" rtlCol="0"/>
            <a:lstStyle/>
            <a:p>
              <a:endParaRPr/>
            </a:p>
          </p:txBody>
        </p:sp>
      </p:grpSp>
      <p:grpSp>
        <p:nvGrpSpPr>
          <p:cNvPr id="11" name="object 6"/>
          <p:cNvGrpSpPr/>
          <p:nvPr/>
        </p:nvGrpSpPr>
        <p:grpSpPr>
          <a:xfrm>
            <a:off x="5202640" y="2753009"/>
            <a:ext cx="6028055" cy="2724150"/>
            <a:chOff x="3116262" y="2130425"/>
            <a:chExt cx="6028055" cy="2724150"/>
          </a:xfrm>
        </p:grpSpPr>
        <p:sp>
          <p:nvSpPr>
            <p:cNvPr id="12" name="object 7"/>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p>
          </p:txBody>
        </p:sp>
        <p:pic>
          <p:nvPicPr>
            <p:cNvPr id="13" name="object 8"/>
            <p:cNvPicPr/>
            <p:nvPr/>
          </p:nvPicPr>
          <p:blipFill>
            <a:blip r:embed="rId4" cstate="print"/>
            <a:stretch>
              <a:fillRect/>
            </a:stretch>
          </p:blipFill>
          <p:spPr>
            <a:xfrm>
              <a:off x="3116262" y="2130425"/>
              <a:ext cx="6027737" cy="2724150"/>
            </a:xfrm>
            <a:prstGeom prst="rect">
              <a:avLst/>
            </a:prstGeom>
          </p:spPr>
        </p:pic>
      </p:grpSp>
    </p:spTree>
    <p:extLst>
      <p:ext uri="{BB962C8B-B14F-4D97-AF65-F5344CB8AC3E}">
        <p14:creationId xmlns:p14="http://schemas.microsoft.com/office/powerpoint/2010/main" val="395349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06EB-8557-A0F7-A83C-3C3BF87029FF}"/>
              </a:ext>
            </a:extLst>
          </p:cNvPr>
          <p:cNvSpPr>
            <a:spLocks noGrp="1"/>
          </p:cNvSpPr>
          <p:nvPr>
            <p:ph type="title"/>
          </p:nvPr>
        </p:nvSpPr>
        <p:spPr/>
        <p:txBody>
          <a:bodyPr>
            <a:normAutofit fontScale="90000"/>
          </a:bodyPr>
          <a:lstStyle/>
          <a:p>
            <a:r>
              <a:rPr lang="en-US" sz="3600" spc="-5" dirty="0"/>
              <a:t>Process</a:t>
            </a:r>
            <a:r>
              <a:rPr lang="en-US" sz="3600" spc="-30" dirty="0"/>
              <a:t> </a:t>
            </a:r>
            <a:r>
              <a:rPr lang="en-US" sz="3600" spc="-5" dirty="0"/>
              <a:t>Control</a:t>
            </a:r>
            <a:r>
              <a:rPr lang="en-US" sz="3600" spc="-25" dirty="0"/>
              <a:t> </a:t>
            </a:r>
            <a:r>
              <a:rPr lang="en-US" sz="3600" spc="-5" dirty="0"/>
              <a:t>Block</a:t>
            </a:r>
            <a:r>
              <a:rPr lang="en-US" sz="3600" spc="-30" dirty="0"/>
              <a:t> </a:t>
            </a:r>
            <a:r>
              <a:rPr lang="en-US" sz="3600" spc="-5" dirty="0"/>
              <a:t>(PCB)</a:t>
            </a:r>
            <a:endParaRPr lang="en-US" dirty="0"/>
          </a:p>
        </p:txBody>
      </p:sp>
      <p:sp>
        <p:nvSpPr>
          <p:cNvPr id="3" name="Text Placeholder 2">
            <a:extLst>
              <a:ext uri="{FF2B5EF4-FFF2-40B4-BE49-F238E27FC236}">
                <a16:creationId xmlns:a16="http://schemas.microsoft.com/office/drawing/2014/main" id="{6F2E7726-4670-95CC-16EE-9EB19F852360}"/>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2A2B8DA8-7006-EF4E-C204-9A27CE057043}"/>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14" name="object 2"/>
          <p:cNvGrpSpPr/>
          <p:nvPr/>
        </p:nvGrpSpPr>
        <p:grpSpPr>
          <a:xfrm>
            <a:off x="2045280" y="2449937"/>
            <a:ext cx="7393059" cy="3764114"/>
            <a:chOff x="406400" y="1408112"/>
            <a:chExt cx="8723630" cy="5450205"/>
          </a:xfrm>
        </p:grpSpPr>
        <p:sp>
          <p:nvSpPr>
            <p:cNvPr id="15" name="object 3"/>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p>
          </p:txBody>
        </p:sp>
        <p:pic>
          <p:nvPicPr>
            <p:cNvPr id="16" name="object 4"/>
            <p:cNvPicPr/>
            <p:nvPr/>
          </p:nvPicPr>
          <p:blipFill>
            <a:blip r:embed="rId3" cstate="print"/>
            <a:stretch>
              <a:fillRect/>
            </a:stretch>
          </p:blipFill>
          <p:spPr>
            <a:xfrm>
              <a:off x="8118475" y="6010275"/>
              <a:ext cx="1011237" cy="611188"/>
            </a:xfrm>
            <a:prstGeom prst="rect">
              <a:avLst/>
            </a:prstGeom>
          </p:spPr>
        </p:pic>
        <p:pic>
          <p:nvPicPr>
            <p:cNvPr id="17" name="object 5"/>
            <p:cNvPicPr/>
            <p:nvPr/>
          </p:nvPicPr>
          <p:blipFill>
            <a:blip r:embed="rId4" cstate="print"/>
            <a:stretch>
              <a:fillRect/>
            </a:stretch>
          </p:blipFill>
          <p:spPr>
            <a:xfrm>
              <a:off x="406400" y="1408112"/>
              <a:ext cx="7678737" cy="5449887"/>
            </a:xfrm>
            <a:prstGeom prst="rect">
              <a:avLst/>
            </a:prstGeom>
          </p:spPr>
        </p:pic>
      </p:grpSp>
    </p:spTree>
    <p:extLst>
      <p:ext uri="{BB962C8B-B14F-4D97-AF65-F5344CB8AC3E}">
        <p14:creationId xmlns:p14="http://schemas.microsoft.com/office/powerpoint/2010/main" val="3123227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09288" y="2704564"/>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Process Concept</a:t>
            </a:r>
          </a:p>
          <a:p>
            <a:pPr marL="285750" indent="-285750">
              <a:lnSpc>
                <a:spcPct val="150000"/>
              </a:lnSpc>
              <a:buFont typeface="Wingdings" panose="05000000000000000000" pitchFamily="2" charset="2"/>
              <a:buChar char="v"/>
            </a:pPr>
            <a:r>
              <a:rPr lang="en-US" dirty="0">
                <a:solidFill>
                  <a:srgbClr val="FF0000"/>
                </a:solidFill>
              </a:rPr>
              <a:t> Process Scheduling</a:t>
            </a:r>
          </a:p>
          <a:p>
            <a:pPr marL="285750" indent="-285750">
              <a:lnSpc>
                <a:spcPct val="150000"/>
              </a:lnSpc>
              <a:buFont typeface="Wingdings" panose="05000000000000000000" pitchFamily="2" charset="2"/>
              <a:buChar char="v"/>
            </a:pPr>
            <a:r>
              <a:rPr lang="en-US" dirty="0"/>
              <a:t> Operations on Processes</a:t>
            </a:r>
          </a:p>
          <a:p>
            <a:pPr marL="285750" indent="-285750">
              <a:lnSpc>
                <a:spcPct val="150000"/>
              </a:lnSpc>
              <a:buFont typeface="Wingdings" panose="05000000000000000000" pitchFamily="2" charset="2"/>
              <a:buChar char="v"/>
            </a:pPr>
            <a:r>
              <a:rPr lang="en-US" dirty="0"/>
              <a:t> Cooperating Processes</a:t>
            </a:r>
          </a:p>
          <a:p>
            <a:pPr marL="285750" indent="-285750">
              <a:lnSpc>
                <a:spcPct val="150000"/>
              </a:lnSpc>
              <a:buFont typeface="Wingdings" panose="05000000000000000000" pitchFamily="2" charset="2"/>
              <a:buChar char="v"/>
            </a:pPr>
            <a:r>
              <a:rPr lang="en-US" dirty="0"/>
              <a:t> </a:t>
            </a:r>
            <a:r>
              <a:rPr lang="en-US" dirty="0" err="1"/>
              <a:t>Interprocess</a:t>
            </a:r>
            <a:r>
              <a:rPr lang="en-US" dirty="0"/>
              <a:t> Communication</a:t>
            </a:r>
          </a:p>
          <a:p>
            <a:pPr marL="285750" indent="-285750">
              <a:lnSpc>
                <a:spcPct val="150000"/>
              </a:lnSpc>
              <a:buFont typeface="Wingdings" panose="05000000000000000000" pitchFamily="2" charset="2"/>
              <a:buChar char="v"/>
            </a:pPr>
            <a:r>
              <a:rPr lang="en-US" dirty="0"/>
              <a:t> Communication in Client-Server Systems</a:t>
            </a:r>
          </a:p>
        </p:txBody>
      </p:sp>
    </p:spTree>
    <p:extLst>
      <p:ext uri="{BB962C8B-B14F-4D97-AF65-F5344CB8AC3E}">
        <p14:creationId xmlns:p14="http://schemas.microsoft.com/office/powerpoint/2010/main" val="311417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255A-6A77-AAF4-3CBF-F5D37088746A}"/>
              </a:ext>
            </a:extLst>
          </p:cNvPr>
          <p:cNvSpPr>
            <a:spLocks noGrp="1"/>
          </p:cNvSpPr>
          <p:nvPr>
            <p:ph type="title"/>
          </p:nvPr>
        </p:nvSpPr>
        <p:spPr/>
        <p:txBody>
          <a:bodyPr>
            <a:normAutofit fontScale="90000"/>
          </a:bodyPr>
          <a:lstStyle/>
          <a:p>
            <a:r>
              <a:rPr lang="en-US" spc="-5" dirty="0"/>
              <a:t>Process</a:t>
            </a:r>
            <a:r>
              <a:rPr lang="en-US" spc="-20" dirty="0"/>
              <a:t> </a:t>
            </a:r>
            <a:r>
              <a:rPr lang="en-US" spc="-10" dirty="0"/>
              <a:t>Scheduling</a:t>
            </a:r>
            <a:r>
              <a:rPr lang="en-US" spc="-20" dirty="0"/>
              <a:t> </a:t>
            </a:r>
            <a:r>
              <a:rPr lang="en-US" spc="-10" dirty="0"/>
              <a:t>Queues</a:t>
            </a:r>
            <a:endParaRPr lang="en-US" dirty="0"/>
          </a:p>
        </p:txBody>
      </p:sp>
      <p:sp>
        <p:nvSpPr>
          <p:cNvPr id="3" name="Text Placeholder 2">
            <a:extLst>
              <a:ext uri="{FF2B5EF4-FFF2-40B4-BE49-F238E27FC236}">
                <a16:creationId xmlns:a16="http://schemas.microsoft.com/office/drawing/2014/main" id="{283FDAF0-8110-5776-3962-F0CFA1671CB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A57FBA6F-CBF8-C9A1-EB74-8AB301C4FA1E}"/>
              </a:ext>
            </a:extLst>
          </p:cNvPr>
          <p:cNvSpPr>
            <a:spLocks noGrp="1"/>
          </p:cNvSpPr>
          <p:nvPr>
            <p:ph idx="1"/>
          </p:nvPr>
        </p:nvSpPr>
        <p:spPr>
          <a:xfrm>
            <a:off x="897031" y="2370458"/>
            <a:ext cx="9736231" cy="1810157"/>
          </a:xfrm>
        </p:spPr>
        <p:txBody>
          <a:bodyPr/>
          <a:lstStyle/>
          <a:p>
            <a:r>
              <a:rPr lang="en-US" b="1" dirty="0"/>
              <a:t>Job queue </a:t>
            </a:r>
            <a:r>
              <a:rPr lang="en-US" dirty="0"/>
              <a:t>– set of all processes in the system</a:t>
            </a:r>
          </a:p>
          <a:p>
            <a:r>
              <a:rPr lang="en-US" b="1" dirty="0"/>
              <a:t>Ready queue </a:t>
            </a:r>
            <a:r>
              <a:rPr lang="en-US" dirty="0"/>
              <a:t>– set of all processes residing in main memory,  ready and waiting to execute</a:t>
            </a:r>
          </a:p>
          <a:p>
            <a:r>
              <a:rPr lang="en-US" b="1" dirty="0"/>
              <a:t>Device queues </a:t>
            </a:r>
            <a:r>
              <a:rPr lang="en-US" dirty="0"/>
              <a:t>– set of processes waiting for an I/O device</a:t>
            </a:r>
          </a:p>
          <a:p>
            <a:r>
              <a:rPr lang="en-US" dirty="0"/>
              <a:t>Processes migrate among the various queues</a:t>
            </a:r>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D8333DB9-E68A-4C2E-7EF1-86F47BF7787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aphicFrame>
        <p:nvGraphicFramePr>
          <p:cNvPr id="14" name="object 5"/>
          <p:cNvGraphicFramePr>
            <a:graphicFrameLocks noGrp="1"/>
          </p:cNvGraphicFramePr>
          <p:nvPr>
            <p:extLst>
              <p:ext uri="{D42A27DB-BD31-4B8C-83A1-F6EECF244321}">
                <p14:modId xmlns:p14="http://schemas.microsoft.com/office/powerpoint/2010/main" val="3074789014"/>
              </p:ext>
            </p:extLst>
          </p:nvPr>
        </p:nvGraphicFramePr>
        <p:xfrm>
          <a:off x="1260376" y="4154487"/>
          <a:ext cx="1291590" cy="1727198"/>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tblGrid>
              <a:tr h="346075">
                <a:tc>
                  <a:txBody>
                    <a:bodyPr/>
                    <a:lstStyle/>
                    <a:p>
                      <a:pPr algn="ctr">
                        <a:lnSpc>
                          <a:spcPct val="100000"/>
                        </a:lnSpc>
                        <a:spcBef>
                          <a:spcPts val="200"/>
                        </a:spcBef>
                      </a:pPr>
                      <a:r>
                        <a:rPr sz="1800" spc="-5" dirty="0">
                          <a:solidFill>
                            <a:schemeClr val="bg1"/>
                          </a:solidFill>
                          <a:latin typeface="Arial MT"/>
                          <a:cs typeface="Arial MT"/>
                        </a:rPr>
                        <a:t>1001</a:t>
                      </a:r>
                      <a:endParaRPr sz="1800" dirty="0">
                        <a:solidFill>
                          <a:schemeClr val="bg1"/>
                        </a:solidFill>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CCCC"/>
                    </a:solidFill>
                  </a:tcPr>
                </a:tc>
                <a:extLst>
                  <a:ext uri="{0D108BD9-81ED-4DB2-BD59-A6C34878D82A}">
                    <a16:rowId xmlns:a16="http://schemas.microsoft.com/office/drawing/2014/main" val="10000"/>
                  </a:ext>
                </a:extLst>
              </a:tr>
              <a:tr h="343694">
                <a:tc>
                  <a:txBody>
                    <a:bodyPr/>
                    <a:lstStyle/>
                    <a:p>
                      <a:pPr marL="1905" algn="ctr">
                        <a:lnSpc>
                          <a:spcPct val="100000"/>
                        </a:lnSpc>
                        <a:spcBef>
                          <a:spcPts val="165"/>
                        </a:spcBef>
                      </a:pPr>
                      <a:r>
                        <a:rPr sz="1800" spc="-5" dirty="0">
                          <a:solidFill>
                            <a:schemeClr val="bg1"/>
                          </a:solidFill>
                          <a:latin typeface="Arial MT"/>
                          <a:cs typeface="Arial MT"/>
                        </a:rPr>
                        <a:t>1002</a:t>
                      </a:r>
                      <a:endParaRPr sz="1800" dirty="0">
                        <a:solidFill>
                          <a:schemeClr val="bg1"/>
                        </a:solidFill>
                        <a:latin typeface="Arial MT"/>
                        <a:cs typeface="Arial MT"/>
                      </a:endParaRPr>
                    </a:p>
                  </a:txBody>
                  <a:tcPr marL="0" marR="0" marT="20955"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FFCCCC"/>
                    </a:solidFill>
                  </a:tcPr>
                </a:tc>
                <a:extLst>
                  <a:ext uri="{0D108BD9-81ED-4DB2-BD59-A6C34878D82A}">
                    <a16:rowId xmlns:a16="http://schemas.microsoft.com/office/drawing/2014/main" val="10001"/>
                  </a:ext>
                </a:extLst>
              </a:tr>
              <a:tr h="345280">
                <a:tc>
                  <a:txBody>
                    <a:bodyPr/>
                    <a:lstStyle/>
                    <a:p>
                      <a:pPr marL="1905" algn="ctr">
                        <a:lnSpc>
                          <a:spcPct val="100000"/>
                        </a:lnSpc>
                        <a:spcBef>
                          <a:spcPts val="170"/>
                        </a:spcBef>
                      </a:pPr>
                      <a:r>
                        <a:rPr sz="1800" spc="-5" dirty="0">
                          <a:solidFill>
                            <a:schemeClr val="bg1"/>
                          </a:solidFill>
                          <a:latin typeface="Arial MT"/>
                          <a:cs typeface="Arial MT"/>
                        </a:rPr>
                        <a:t>1003</a:t>
                      </a:r>
                      <a:endParaRPr sz="1800" dirty="0">
                        <a:solidFill>
                          <a:schemeClr val="bg1"/>
                        </a:solidFill>
                        <a:latin typeface="Arial MT"/>
                        <a:cs typeface="Arial MT"/>
                      </a:endParaRPr>
                    </a:p>
                  </a:txBody>
                  <a:tcPr marL="0" marR="0" marT="2159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CCCC"/>
                    </a:solidFill>
                  </a:tcPr>
                </a:tc>
                <a:extLst>
                  <a:ext uri="{0D108BD9-81ED-4DB2-BD59-A6C34878D82A}">
                    <a16:rowId xmlns:a16="http://schemas.microsoft.com/office/drawing/2014/main" val="10002"/>
                  </a:ext>
                </a:extLst>
              </a:tr>
              <a:tr h="345281">
                <a:tc>
                  <a:txBody>
                    <a:bodyPr/>
                    <a:lstStyle/>
                    <a:p>
                      <a:pPr marL="1905" algn="ctr">
                        <a:lnSpc>
                          <a:spcPct val="100000"/>
                        </a:lnSpc>
                        <a:spcBef>
                          <a:spcPts val="185"/>
                        </a:spcBef>
                      </a:pPr>
                      <a:r>
                        <a:rPr sz="1800" spc="-5" dirty="0">
                          <a:solidFill>
                            <a:schemeClr val="bg1"/>
                          </a:solidFill>
                          <a:latin typeface="Arial MT"/>
                          <a:cs typeface="Arial MT"/>
                        </a:rPr>
                        <a:t>1004</a:t>
                      </a:r>
                      <a:endParaRPr sz="1800" dirty="0">
                        <a:solidFill>
                          <a:schemeClr val="bg1"/>
                        </a:solidFill>
                        <a:latin typeface="Arial MT"/>
                        <a:cs typeface="Arial MT"/>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CCCC"/>
                    </a:solidFill>
                  </a:tcPr>
                </a:tc>
                <a:extLst>
                  <a:ext uri="{0D108BD9-81ED-4DB2-BD59-A6C34878D82A}">
                    <a16:rowId xmlns:a16="http://schemas.microsoft.com/office/drawing/2014/main" val="10003"/>
                  </a:ext>
                </a:extLst>
              </a:tr>
              <a:tr h="346868">
                <a:tc>
                  <a:txBody>
                    <a:bodyPr/>
                    <a:lstStyle/>
                    <a:p>
                      <a:pPr marL="1905" algn="ctr">
                        <a:lnSpc>
                          <a:spcPct val="100000"/>
                        </a:lnSpc>
                        <a:spcBef>
                          <a:spcPts val="180"/>
                        </a:spcBef>
                      </a:pPr>
                      <a:r>
                        <a:rPr sz="1800" spc="-5" dirty="0">
                          <a:solidFill>
                            <a:schemeClr val="bg1"/>
                          </a:solidFill>
                          <a:latin typeface="Arial MT"/>
                          <a:cs typeface="Arial MT"/>
                        </a:rPr>
                        <a:t>1005</a:t>
                      </a:r>
                      <a:endParaRPr sz="1800" dirty="0">
                        <a:solidFill>
                          <a:schemeClr val="bg1"/>
                        </a:solidFill>
                        <a:latin typeface="Arial MT"/>
                        <a:cs typeface="Arial MT"/>
                      </a:endParaRPr>
                    </a:p>
                  </a:txBody>
                  <a:tcPr marL="0" marR="0" marT="2286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CCCC"/>
                    </a:solidFill>
                  </a:tcPr>
                </a:tc>
                <a:extLst>
                  <a:ext uri="{0D108BD9-81ED-4DB2-BD59-A6C34878D82A}">
                    <a16:rowId xmlns:a16="http://schemas.microsoft.com/office/drawing/2014/main" val="10004"/>
                  </a:ext>
                </a:extLst>
              </a:tr>
            </a:tbl>
          </a:graphicData>
        </a:graphic>
      </p:graphicFrame>
      <p:sp>
        <p:nvSpPr>
          <p:cNvPr id="15" name="object 6"/>
          <p:cNvSpPr txBox="1"/>
          <p:nvPr/>
        </p:nvSpPr>
        <p:spPr>
          <a:xfrm>
            <a:off x="1384360" y="6028435"/>
            <a:ext cx="1028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job</a:t>
            </a:r>
            <a:r>
              <a:rPr sz="1800" spc="-75" dirty="0">
                <a:latin typeface="Arial MT"/>
                <a:cs typeface="Arial MT"/>
              </a:rPr>
              <a:t> </a:t>
            </a:r>
            <a:r>
              <a:rPr sz="1800" spc="-5" dirty="0">
                <a:latin typeface="Arial MT"/>
                <a:cs typeface="Arial MT"/>
              </a:rPr>
              <a:t>queue</a:t>
            </a:r>
            <a:endParaRPr sz="1800">
              <a:latin typeface="Arial MT"/>
              <a:cs typeface="Arial MT"/>
            </a:endParaRPr>
          </a:p>
        </p:txBody>
      </p:sp>
      <p:graphicFrame>
        <p:nvGraphicFramePr>
          <p:cNvPr id="16" name="object 7"/>
          <p:cNvGraphicFramePr>
            <a:graphicFrameLocks noGrp="1"/>
          </p:cNvGraphicFramePr>
          <p:nvPr>
            <p:extLst>
              <p:ext uri="{D42A27DB-BD31-4B8C-83A1-F6EECF244321}">
                <p14:modId xmlns:p14="http://schemas.microsoft.com/office/powerpoint/2010/main" val="2451603190"/>
              </p:ext>
            </p:extLst>
          </p:nvPr>
        </p:nvGraphicFramePr>
        <p:xfrm>
          <a:off x="4040089" y="4430332"/>
          <a:ext cx="1292225" cy="988695"/>
        </p:xfrm>
        <a:graphic>
          <a:graphicData uri="http://schemas.openxmlformats.org/drawingml/2006/table">
            <a:tbl>
              <a:tblPr firstRow="1" bandRow="1">
                <a:tableStyleId>{2D5ABB26-0587-4C30-8999-92F81FD0307C}</a:tableStyleId>
              </a:tblPr>
              <a:tblGrid>
                <a:gridCol w="1292225">
                  <a:extLst>
                    <a:ext uri="{9D8B030D-6E8A-4147-A177-3AD203B41FA5}">
                      <a16:colId xmlns:a16="http://schemas.microsoft.com/office/drawing/2014/main" val="20000"/>
                    </a:ext>
                  </a:extLst>
                </a:gridCol>
              </a:tblGrid>
              <a:tr h="231820">
                <a:tc>
                  <a:txBody>
                    <a:bodyPr/>
                    <a:lstStyle/>
                    <a:p>
                      <a:pPr marR="384810" algn="r">
                        <a:lnSpc>
                          <a:spcPct val="100000"/>
                        </a:lnSpc>
                        <a:spcBef>
                          <a:spcPts val="200"/>
                        </a:spcBef>
                      </a:pPr>
                      <a:r>
                        <a:rPr sz="1800" spc="-5" dirty="0">
                          <a:solidFill>
                            <a:schemeClr val="bg1"/>
                          </a:solidFill>
                          <a:latin typeface="Arial MT"/>
                          <a:cs typeface="Arial MT"/>
                        </a:rPr>
                        <a:t>1001</a:t>
                      </a:r>
                      <a:endParaRPr sz="1800" dirty="0">
                        <a:solidFill>
                          <a:schemeClr val="bg1"/>
                        </a:solidFill>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CCCC"/>
                    </a:solidFill>
                  </a:tcPr>
                </a:tc>
                <a:extLst>
                  <a:ext uri="{0D108BD9-81ED-4DB2-BD59-A6C34878D82A}">
                    <a16:rowId xmlns:a16="http://schemas.microsoft.com/office/drawing/2014/main" val="10000"/>
                  </a:ext>
                </a:extLst>
              </a:tr>
              <a:tr h="343694">
                <a:tc>
                  <a:txBody>
                    <a:bodyPr/>
                    <a:lstStyle/>
                    <a:p>
                      <a:pPr marR="383540" algn="r">
                        <a:lnSpc>
                          <a:spcPct val="100000"/>
                        </a:lnSpc>
                        <a:spcBef>
                          <a:spcPts val="165"/>
                        </a:spcBef>
                      </a:pPr>
                      <a:r>
                        <a:rPr sz="1800" spc="-5" dirty="0">
                          <a:solidFill>
                            <a:schemeClr val="bg1"/>
                          </a:solidFill>
                          <a:latin typeface="Arial MT"/>
                          <a:cs typeface="Arial MT"/>
                        </a:rPr>
                        <a:t>1003</a:t>
                      </a:r>
                      <a:endParaRPr sz="1800" dirty="0">
                        <a:solidFill>
                          <a:schemeClr val="bg1"/>
                        </a:solidFill>
                        <a:latin typeface="Arial MT"/>
                        <a:cs typeface="Arial MT"/>
                      </a:endParaRPr>
                    </a:p>
                  </a:txBody>
                  <a:tcPr marL="0" marR="0" marT="20955"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FFCCCC"/>
                    </a:solidFill>
                  </a:tcPr>
                </a:tc>
                <a:extLst>
                  <a:ext uri="{0D108BD9-81ED-4DB2-BD59-A6C34878D82A}">
                    <a16:rowId xmlns:a16="http://schemas.microsoft.com/office/drawing/2014/main" val="10001"/>
                  </a:ext>
                </a:extLst>
              </a:tr>
              <a:tr h="345281">
                <a:tc>
                  <a:txBody>
                    <a:bodyPr/>
                    <a:lstStyle/>
                    <a:p>
                      <a:pPr marR="382270" algn="r">
                        <a:lnSpc>
                          <a:spcPct val="100000"/>
                        </a:lnSpc>
                        <a:spcBef>
                          <a:spcPts val="170"/>
                        </a:spcBef>
                      </a:pPr>
                      <a:r>
                        <a:rPr sz="1800" spc="-5" dirty="0">
                          <a:solidFill>
                            <a:schemeClr val="bg1"/>
                          </a:solidFill>
                          <a:latin typeface="Arial MT"/>
                          <a:cs typeface="Arial MT"/>
                        </a:rPr>
                        <a:t>1005</a:t>
                      </a:r>
                      <a:endParaRPr sz="1800" dirty="0">
                        <a:solidFill>
                          <a:schemeClr val="bg1"/>
                        </a:solidFill>
                        <a:latin typeface="Arial MT"/>
                        <a:cs typeface="Arial MT"/>
                      </a:endParaRPr>
                    </a:p>
                  </a:txBody>
                  <a:tcPr marL="0" marR="0" marT="21590"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CCCC"/>
                    </a:solidFill>
                  </a:tcPr>
                </a:tc>
                <a:extLst>
                  <a:ext uri="{0D108BD9-81ED-4DB2-BD59-A6C34878D82A}">
                    <a16:rowId xmlns:a16="http://schemas.microsoft.com/office/drawing/2014/main" val="10002"/>
                  </a:ext>
                </a:extLst>
              </a:tr>
            </a:tbl>
          </a:graphicData>
        </a:graphic>
      </p:graphicFrame>
      <p:sp>
        <p:nvSpPr>
          <p:cNvPr id="17" name="object 8"/>
          <p:cNvSpPr txBox="1"/>
          <p:nvPr/>
        </p:nvSpPr>
        <p:spPr>
          <a:xfrm>
            <a:off x="4091047" y="5464555"/>
            <a:ext cx="1296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ready</a:t>
            </a:r>
            <a:r>
              <a:rPr sz="1800" spc="-75" dirty="0">
                <a:latin typeface="Arial MT"/>
                <a:cs typeface="Arial MT"/>
              </a:rPr>
              <a:t> </a:t>
            </a:r>
            <a:r>
              <a:rPr sz="1800" spc="-5" dirty="0">
                <a:latin typeface="Arial MT"/>
                <a:cs typeface="Arial MT"/>
              </a:rPr>
              <a:t>queue</a:t>
            </a:r>
            <a:endParaRPr sz="1800">
              <a:latin typeface="Arial MT"/>
              <a:cs typeface="Arial MT"/>
            </a:endParaRPr>
          </a:p>
        </p:txBody>
      </p:sp>
      <p:sp>
        <p:nvSpPr>
          <p:cNvPr id="18" name="object 9"/>
          <p:cNvSpPr txBox="1"/>
          <p:nvPr/>
        </p:nvSpPr>
        <p:spPr>
          <a:xfrm>
            <a:off x="6974583" y="4211199"/>
            <a:ext cx="2700655" cy="301365"/>
          </a:xfrm>
          <a:prstGeom prst="rect">
            <a:avLst/>
          </a:prstGeom>
          <a:solidFill>
            <a:srgbClr val="FFCCCC"/>
          </a:solidFill>
          <a:ln w="9525">
            <a:solidFill>
              <a:srgbClr val="000000"/>
            </a:solidFill>
          </a:ln>
        </p:spPr>
        <p:txBody>
          <a:bodyPr vert="horz" wrap="square" lIns="0" tIns="24130" rIns="0" bIns="0" rtlCol="0">
            <a:spAutoFit/>
          </a:bodyPr>
          <a:lstStyle/>
          <a:p>
            <a:pPr marL="810260">
              <a:lnSpc>
                <a:spcPct val="100000"/>
              </a:lnSpc>
              <a:spcBef>
                <a:spcPts val="190"/>
              </a:spcBef>
            </a:pPr>
            <a:r>
              <a:rPr sz="1800" dirty="0">
                <a:solidFill>
                  <a:schemeClr val="bg1"/>
                </a:solidFill>
                <a:latin typeface="Arial MT"/>
                <a:cs typeface="Arial MT"/>
              </a:rPr>
              <a:t>Disk:</a:t>
            </a:r>
            <a:r>
              <a:rPr sz="1800" spc="-50" dirty="0">
                <a:solidFill>
                  <a:schemeClr val="bg1"/>
                </a:solidFill>
                <a:latin typeface="Arial MT"/>
                <a:cs typeface="Arial MT"/>
              </a:rPr>
              <a:t> </a:t>
            </a:r>
            <a:r>
              <a:rPr sz="1800" spc="-5" dirty="0">
                <a:solidFill>
                  <a:schemeClr val="bg1"/>
                </a:solidFill>
                <a:latin typeface="Arial MT"/>
                <a:cs typeface="Arial MT"/>
              </a:rPr>
              <a:t>1002</a:t>
            </a:r>
            <a:endParaRPr sz="1800" dirty="0">
              <a:solidFill>
                <a:schemeClr val="bg1"/>
              </a:solidFill>
              <a:latin typeface="Arial MT"/>
              <a:cs typeface="Arial MT"/>
            </a:endParaRPr>
          </a:p>
        </p:txBody>
      </p:sp>
      <p:sp>
        <p:nvSpPr>
          <p:cNvPr id="19" name="object 10"/>
          <p:cNvSpPr txBox="1"/>
          <p:nvPr/>
        </p:nvSpPr>
        <p:spPr>
          <a:xfrm>
            <a:off x="7008873" y="5431028"/>
            <a:ext cx="13849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device</a:t>
            </a:r>
            <a:r>
              <a:rPr sz="1800" spc="-65" dirty="0">
                <a:latin typeface="Arial MT"/>
                <a:cs typeface="Arial MT"/>
              </a:rPr>
              <a:t> </a:t>
            </a:r>
            <a:r>
              <a:rPr sz="1800" spc="-5" dirty="0">
                <a:latin typeface="Arial MT"/>
                <a:cs typeface="Arial MT"/>
              </a:rPr>
              <a:t>queue</a:t>
            </a:r>
            <a:endParaRPr sz="1800">
              <a:latin typeface="Arial MT"/>
              <a:cs typeface="Arial MT"/>
            </a:endParaRPr>
          </a:p>
        </p:txBody>
      </p:sp>
      <p:sp>
        <p:nvSpPr>
          <p:cNvPr id="20" name="object 11"/>
          <p:cNvSpPr txBox="1"/>
          <p:nvPr/>
        </p:nvSpPr>
        <p:spPr>
          <a:xfrm>
            <a:off x="6974583" y="4718050"/>
            <a:ext cx="2701925" cy="302006"/>
          </a:xfrm>
          <a:prstGeom prst="rect">
            <a:avLst/>
          </a:prstGeom>
          <a:solidFill>
            <a:srgbClr val="FFCCCC"/>
          </a:solidFill>
          <a:ln w="9525">
            <a:solidFill>
              <a:srgbClr val="000000"/>
            </a:solidFill>
          </a:ln>
        </p:spPr>
        <p:txBody>
          <a:bodyPr vert="horz" wrap="square" lIns="0" tIns="24765" rIns="0" bIns="0" rtlCol="0">
            <a:spAutoFit/>
          </a:bodyPr>
          <a:lstStyle/>
          <a:p>
            <a:pPr marL="334645">
              <a:lnSpc>
                <a:spcPct val="100000"/>
              </a:lnSpc>
              <a:spcBef>
                <a:spcPts val="195"/>
              </a:spcBef>
            </a:pPr>
            <a:r>
              <a:rPr sz="1800" spc="-5" dirty="0">
                <a:solidFill>
                  <a:schemeClr val="bg1"/>
                </a:solidFill>
                <a:latin typeface="Arial MT"/>
                <a:cs typeface="Arial MT"/>
              </a:rPr>
              <a:t>Network</a:t>
            </a:r>
            <a:r>
              <a:rPr sz="1800" spc="-25" dirty="0">
                <a:solidFill>
                  <a:schemeClr val="bg1"/>
                </a:solidFill>
                <a:latin typeface="Arial MT"/>
                <a:cs typeface="Arial MT"/>
              </a:rPr>
              <a:t> </a:t>
            </a:r>
            <a:r>
              <a:rPr sz="1800" spc="-5" dirty="0">
                <a:solidFill>
                  <a:schemeClr val="bg1"/>
                </a:solidFill>
                <a:latin typeface="Arial MT"/>
                <a:cs typeface="Arial MT"/>
              </a:rPr>
              <a:t>Card:</a:t>
            </a:r>
            <a:r>
              <a:rPr sz="1800" spc="-25" dirty="0">
                <a:solidFill>
                  <a:schemeClr val="bg1"/>
                </a:solidFill>
                <a:latin typeface="Arial MT"/>
                <a:cs typeface="Arial MT"/>
              </a:rPr>
              <a:t> </a:t>
            </a:r>
            <a:r>
              <a:rPr sz="1800" spc="-5" dirty="0">
                <a:solidFill>
                  <a:schemeClr val="bg1"/>
                </a:solidFill>
                <a:latin typeface="Arial MT"/>
                <a:cs typeface="Arial MT"/>
              </a:rPr>
              <a:t>1004</a:t>
            </a:r>
            <a:endParaRPr sz="1800" dirty="0">
              <a:solidFill>
                <a:schemeClr val="bg1"/>
              </a:solidFill>
              <a:latin typeface="Arial MT"/>
              <a:cs typeface="Arial MT"/>
            </a:endParaRPr>
          </a:p>
        </p:txBody>
      </p:sp>
    </p:spTree>
    <p:extLst>
      <p:ext uri="{BB962C8B-B14F-4D97-AF65-F5344CB8AC3E}">
        <p14:creationId xmlns:p14="http://schemas.microsoft.com/office/powerpoint/2010/main" val="188093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1687-6ED0-A951-1FF9-30F994945028}"/>
              </a:ext>
            </a:extLst>
          </p:cNvPr>
          <p:cNvSpPr>
            <a:spLocks noGrp="1"/>
          </p:cNvSpPr>
          <p:nvPr>
            <p:ph type="title"/>
          </p:nvPr>
        </p:nvSpPr>
        <p:spPr/>
        <p:txBody>
          <a:bodyPr>
            <a:normAutofit fontScale="90000"/>
          </a:bodyPr>
          <a:lstStyle/>
          <a:p>
            <a:r>
              <a:rPr lang="en-US" dirty="0"/>
              <a:t>Ready Queue And Various I/O Device Queues</a:t>
            </a:r>
          </a:p>
        </p:txBody>
      </p:sp>
      <p:sp>
        <p:nvSpPr>
          <p:cNvPr id="3" name="Text Placeholder 2">
            <a:extLst>
              <a:ext uri="{FF2B5EF4-FFF2-40B4-BE49-F238E27FC236}">
                <a16:creationId xmlns:a16="http://schemas.microsoft.com/office/drawing/2014/main" id="{4FDF40C6-3659-4107-D109-D983FE874F5E}"/>
              </a:ext>
            </a:extLst>
          </p:cNvPr>
          <p:cNvSpPr>
            <a:spLocks noGrp="1"/>
          </p:cNvSpPr>
          <p:nvPr>
            <p:ph type="body" sz="quarter" idx="11"/>
          </p:nvPr>
        </p:nvSpPr>
        <p:spPr/>
        <p:txBody>
          <a:bodyPr/>
          <a:lstStyle/>
          <a:p>
            <a:endParaRPr lang="en-US"/>
          </a:p>
        </p:txBody>
      </p:sp>
      <p:sp>
        <p:nvSpPr>
          <p:cNvPr id="5" name="TextBox 4">
            <a:extLst>
              <a:ext uri="{FF2B5EF4-FFF2-40B4-BE49-F238E27FC236}">
                <a16:creationId xmlns:a16="http://schemas.microsoft.com/office/drawing/2014/main" id="{09686893-6F4F-C4D8-AB55-138D8E50E408}"/>
              </a:ext>
            </a:extLst>
          </p:cNvPr>
          <p:cNvSpPr txBox="1"/>
          <p:nvPr/>
        </p:nvSpPr>
        <p:spPr>
          <a:xfrm>
            <a:off x="429706" y="6325969"/>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pic>
        <p:nvPicPr>
          <p:cNvPr id="12" name="Picture 11"/>
          <p:cNvPicPr>
            <a:picLocks noChangeAspect="1"/>
          </p:cNvPicPr>
          <p:nvPr/>
        </p:nvPicPr>
        <p:blipFill>
          <a:blip r:embed="rId3"/>
          <a:stretch>
            <a:fillRect/>
          </a:stretch>
        </p:blipFill>
        <p:spPr>
          <a:xfrm>
            <a:off x="2704561" y="2354799"/>
            <a:ext cx="5795495" cy="4155836"/>
          </a:xfrm>
          <a:prstGeom prst="rect">
            <a:avLst/>
          </a:prstGeom>
        </p:spPr>
      </p:pic>
      <p:sp>
        <p:nvSpPr>
          <p:cNvPr id="13" name="object 13"/>
          <p:cNvSpPr txBox="1"/>
          <p:nvPr/>
        </p:nvSpPr>
        <p:spPr>
          <a:xfrm>
            <a:off x="2738707" y="2438046"/>
            <a:ext cx="977900" cy="485389"/>
          </a:xfrm>
          <a:prstGeom prst="rect">
            <a:avLst/>
          </a:prstGeom>
        </p:spPr>
        <p:txBody>
          <a:bodyPr vert="horz" wrap="square" lIns="0" tIns="28575" rIns="0" bIns="0" rtlCol="0">
            <a:spAutoFit/>
          </a:bodyPr>
          <a:lstStyle/>
          <a:p>
            <a:pPr marL="152400" marR="5080" indent="-139700">
              <a:spcBef>
                <a:spcPts val="225"/>
              </a:spcBef>
            </a:pPr>
            <a:r>
              <a:rPr sz="1400" b="1" dirty="0">
                <a:solidFill>
                  <a:srgbClr val="FFFF99"/>
                </a:solidFill>
                <a:cs typeface="Arial"/>
              </a:rPr>
              <a:t>The</a:t>
            </a:r>
            <a:r>
              <a:rPr lang="en-US" sz="1400" b="1" spc="-100" dirty="0">
                <a:solidFill>
                  <a:srgbClr val="FFFF99"/>
                </a:solidFill>
                <a:cs typeface="Arial"/>
              </a:rPr>
              <a:t> </a:t>
            </a:r>
            <a:r>
              <a:rPr sz="1400" b="1" spc="-5" dirty="0">
                <a:solidFill>
                  <a:srgbClr val="FFFF99"/>
                </a:solidFill>
                <a:cs typeface="Arial"/>
              </a:rPr>
              <a:t>CPU</a:t>
            </a:r>
            <a:endParaRPr lang="en-US" sz="1400" b="1" spc="-5" dirty="0">
              <a:solidFill>
                <a:srgbClr val="FFFF99"/>
              </a:solidFill>
              <a:cs typeface="Arial"/>
            </a:endParaRPr>
          </a:p>
          <a:p>
            <a:pPr marL="152400" marR="5080" indent="-139700">
              <a:spcBef>
                <a:spcPts val="225"/>
              </a:spcBef>
            </a:pPr>
            <a:r>
              <a:rPr lang="en-US" sz="1400" b="1" spc="-5" dirty="0">
                <a:solidFill>
                  <a:srgbClr val="FFFF99"/>
                </a:solidFill>
                <a:cs typeface="Arial"/>
              </a:rPr>
              <a:t>queue</a:t>
            </a:r>
            <a:endParaRPr sz="1400" dirty="0">
              <a:cs typeface="Arial"/>
            </a:endParaRPr>
          </a:p>
        </p:txBody>
      </p:sp>
    </p:spTree>
    <p:extLst>
      <p:ext uri="{BB962C8B-B14F-4D97-AF65-F5344CB8AC3E}">
        <p14:creationId xmlns:p14="http://schemas.microsoft.com/office/powerpoint/2010/main" val="156694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8D65-E115-7CE8-8F2A-E8A9B46162BE}"/>
              </a:ext>
            </a:extLst>
          </p:cNvPr>
          <p:cNvSpPr>
            <a:spLocks noGrp="1"/>
          </p:cNvSpPr>
          <p:nvPr>
            <p:ph type="title"/>
          </p:nvPr>
        </p:nvSpPr>
        <p:spPr/>
        <p:txBody>
          <a:bodyPr>
            <a:normAutofit fontScale="90000"/>
          </a:bodyPr>
          <a:lstStyle/>
          <a:p>
            <a:r>
              <a:rPr lang="en-US" dirty="0"/>
              <a:t>Representation of Process Scheduling</a:t>
            </a:r>
          </a:p>
        </p:txBody>
      </p:sp>
      <p:sp>
        <p:nvSpPr>
          <p:cNvPr id="3" name="Text Placeholder 2">
            <a:extLst>
              <a:ext uri="{FF2B5EF4-FFF2-40B4-BE49-F238E27FC236}">
                <a16:creationId xmlns:a16="http://schemas.microsoft.com/office/drawing/2014/main" id="{2115D45B-E0CA-2ECF-37F1-2AA1B0B28893}"/>
              </a:ext>
            </a:extLst>
          </p:cNvPr>
          <p:cNvSpPr>
            <a:spLocks noGrp="1"/>
          </p:cNvSpPr>
          <p:nvPr>
            <p:ph type="body" sz="quarter" idx="11"/>
          </p:nvPr>
        </p:nvSpPr>
        <p:spPr/>
        <p:txBody>
          <a:bodyPr/>
          <a:lstStyle/>
          <a:p>
            <a:endParaRPr lang="en-US"/>
          </a:p>
        </p:txBody>
      </p:sp>
      <p:grpSp>
        <p:nvGrpSpPr>
          <p:cNvPr id="6" name="object 2"/>
          <p:cNvGrpSpPr/>
          <p:nvPr/>
        </p:nvGrpSpPr>
        <p:grpSpPr>
          <a:xfrm>
            <a:off x="3572782" y="2913881"/>
            <a:ext cx="5661370" cy="3358131"/>
            <a:chOff x="1179513" y="1760220"/>
            <a:chExt cx="6737350" cy="3948429"/>
          </a:xfrm>
        </p:grpSpPr>
        <p:sp>
          <p:nvSpPr>
            <p:cNvPr id="7" name="object 3"/>
            <p:cNvSpPr/>
            <p:nvPr/>
          </p:nvSpPr>
          <p:spPr>
            <a:xfrm>
              <a:off x="1188999" y="4205198"/>
              <a:ext cx="3983354" cy="762000"/>
            </a:xfrm>
            <a:custGeom>
              <a:avLst/>
              <a:gdLst/>
              <a:ahLst/>
              <a:cxnLst/>
              <a:rect l="l" t="t" r="r" b="b"/>
              <a:pathLst>
                <a:path w="3983354" h="762000">
                  <a:moveTo>
                    <a:pt x="4762" y="0"/>
                  </a:moveTo>
                  <a:lnTo>
                    <a:pt x="0" y="190"/>
                  </a:lnTo>
                  <a:lnTo>
                    <a:pt x="63" y="1778"/>
                  </a:lnTo>
                  <a:lnTo>
                    <a:pt x="4762" y="0"/>
                  </a:lnTo>
                  <a:close/>
                </a:path>
                <a:path w="3983354" h="762000">
                  <a:moveTo>
                    <a:pt x="428574" y="754418"/>
                  </a:moveTo>
                  <a:lnTo>
                    <a:pt x="422795" y="759383"/>
                  </a:lnTo>
                  <a:lnTo>
                    <a:pt x="422389" y="761834"/>
                  </a:lnTo>
                  <a:lnTo>
                    <a:pt x="428574" y="754418"/>
                  </a:lnTo>
                  <a:close/>
                </a:path>
                <a:path w="3983354" h="762000">
                  <a:moveTo>
                    <a:pt x="3983075" y="1676"/>
                  </a:moveTo>
                  <a:lnTo>
                    <a:pt x="3975138" y="9613"/>
                  </a:lnTo>
                  <a:lnTo>
                    <a:pt x="3979761" y="11201"/>
                  </a:lnTo>
                  <a:lnTo>
                    <a:pt x="3983075" y="1676"/>
                  </a:lnTo>
                  <a:close/>
                </a:path>
              </a:pathLst>
            </a:custGeom>
            <a:solidFill>
              <a:srgbClr val="000000"/>
            </a:solidFill>
          </p:spPr>
          <p:txBody>
            <a:bodyPr wrap="square" lIns="0" tIns="0" rIns="0" bIns="0" rtlCol="0"/>
            <a:lstStyle/>
            <a:p>
              <a:endParaRPr/>
            </a:p>
          </p:txBody>
        </p:sp>
        <p:pic>
          <p:nvPicPr>
            <p:cNvPr id="8" name="object 4"/>
            <p:cNvPicPr/>
            <p:nvPr/>
          </p:nvPicPr>
          <p:blipFill>
            <a:blip r:embed="rId3" cstate="print"/>
            <a:stretch>
              <a:fillRect/>
            </a:stretch>
          </p:blipFill>
          <p:spPr>
            <a:xfrm>
              <a:off x="1217612" y="1798637"/>
              <a:ext cx="6661149" cy="3871912"/>
            </a:xfrm>
            <a:prstGeom prst="rect">
              <a:avLst/>
            </a:prstGeom>
          </p:spPr>
        </p:pic>
        <p:sp>
          <p:nvSpPr>
            <p:cNvPr id="9" name="object 5"/>
            <p:cNvSpPr/>
            <p:nvPr/>
          </p:nvSpPr>
          <p:spPr>
            <a:xfrm>
              <a:off x="1179512" y="1760219"/>
              <a:ext cx="6737350" cy="3948429"/>
            </a:xfrm>
            <a:custGeom>
              <a:avLst/>
              <a:gdLst/>
              <a:ahLst/>
              <a:cxnLst/>
              <a:rect l="l" t="t" r="r" b="b"/>
              <a:pathLst>
                <a:path w="6737350" h="3948429">
                  <a:moveTo>
                    <a:pt x="6711950" y="25400"/>
                  </a:moveTo>
                  <a:lnTo>
                    <a:pt x="25400" y="25400"/>
                  </a:lnTo>
                  <a:lnTo>
                    <a:pt x="25400" y="38100"/>
                  </a:lnTo>
                  <a:lnTo>
                    <a:pt x="25400" y="3910330"/>
                  </a:lnTo>
                  <a:lnTo>
                    <a:pt x="25400" y="3923030"/>
                  </a:lnTo>
                  <a:lnTo>
                    <a:pt x="6711950" y="3923030"/>
                  </a:lnTo>
                  <a:lnTo>
                    <a:pt x="6711950" y="3910330"/>
                  </a:lnTo>
                  <a:lnTo>
                    <a:pt x="6711950" y="38417"/>
                  </a:lnTo>
                  <a:lnTo>
                    <a:pt x="6699250" y="38417"/>
                  </a:lnTo>
                  <a:lnTo>
                    <a:pt x="6699250" y="3910330"/>
                  </a:lnTo>
                  <a:lnTo>
                    <a:pt x="38100" y="3910330"/>
                  </a:lnTo>
                  <a:lnTo>
                    <a:pt x="38100" y="38100"/>
                  </a:lnTo>
                  <a:lnTo>
                    <a:pt x="6711950" y="38100"/>
                  </a:lnTo>
                  <a:lnTo>
                    <a:pt x="6711950" y="25400"/>
                  </a:lnTo>
                  <a:close/>
                </a:path>
                <a:path w="6737350" h="3948429">
                  <a:moveTo>
                    <a:pt x="6737350" y="0"/>
                  </a:moveTo>
                  <a:lnTo>
                    <a:pt x="0" y="0"/>
                  </a:lnTo>
                  <a:lnTo>
                    <a:pt x="0" y="12700"/>
                  </a:lnTo>
                  <a:lnTo>
                    <a:pt x="0" y="3935730"/>
                  </a:lnTo>
                  <a:lnTo>
                    <a:pt x="0" y="3948430"/>
                  </a:lnTo>
                  <a:lnTo>
                    <a:pt x="6737350" y="3948430"/>
                  </a:lnTo>
                  <a:lnTo>
                    <a:pt x="6737350" y="3935730"/>
                  </a:lnTo>
                  <a:lnTo>
                    <a:pt x="6737350" y="13017"/>
                  </a:lnTo>
                  <a:lnTo>
                    <a:pt x="6724650" y="13017"/>
                  </a:lnTo>
                  <a:lnTo>
                    <a:pt x="6724650" y="3935730"/>
                  </a:lnTo>
                  <a:lnTo>
                    <a:pt x="12700" y="3935730"/>
                  </a:lnTo>
                  <a:lnTo>
                    <a:pt x="12700" y="12700"/>
                  </a:lnTo>
                  <a:lnTo>
                    <a:pt x="6737350" y="12700"/>
                  </a:lnTo>
                  <a:lnTo>
                    <a:pt x="6737350" y="0"/>
                  </a:lnTo>
                  <a:close/>
                </a:path>
              </a:pathLst>
            </a:custGeom>
            <a:solidFill>
              <a:srgbClr val="CC6600"/>
            </a:solidFill>
          </p:spPr>
          <p:txBody>
            <a:bodyPr wrap="square" lIns="0" tIns="0" rIns="0" bIns="0" rtlCol="0"/>
            <a:lstStyle/>
            <a:p>
              <a:endParaRPr/>
            </a:p>
          </p:txBody>
        </p:sp>
      </p:grpSp>
      <p:sp>
        <p:nvSpPr>
          <p:cNvPr id="10" name="object 12"/>
          <p:cNvSpPr txBox="1"/>
          <p:nvPr/>
        </p:nvSpPr>
        <p:spPr>
          <a:xfrm>
            <a:off x="4887098" y="2462808"/>
            <a:ext cx="2814468" cy="289823"/>
          </a:xfrm>
          <a:prstGeom prst="rect">
            <a:avLst/>
          </a:prstGeom>
        </p:spPr>
        <p:txBody>
          <a:bodyPr vert="horz" wrap="square" lIns="0" tIns="12700" rIns="0" bIns="0" rtlCol="0">
            <a:spAutoFit/>
          </a:bodyPr>
          <a:lstStyle/>
          <a:p>
            <a:pPr marL="12700">
              <a:lnSpc>
                <a:spcPct val="100000"/>
              </a:lnSpc>
              <a:spcBef>
                <a:spcPts val="100"/>
              </a:spcBef>
            </a:pPr>
            <a:r>
              <a:rPr dirty="0">
                <a:latin typeface="Arial MT"/>
                <a:cs typeface="Arial MT"/>
              </a:rPr>
              <a:t>A</a:t>
            </a:r>
            <a:r>
              <a:rPr spc="-140" dirty="0">
                <a:latin typeface="Arial MT"/>
                <a:cs typeface="Arial MT"/>
              </a:rPr>
              <a:t> </a:t>
            </a:r>
            <a:r>
              <a:rPr dirty="0">
                <a:latin typeface="Arial MT"/>
                <a:cs typeface="Arial MT"/>
              </a:rPr>
              <a:t>queuein</a:t>
            </a:r>
            <a:r>
              <a:rPr spc="5" dirty="0">
                <a:latin typeface="Arial MT"/>
                <a:cs typeface="Arial MT"/>
              </a:rPr>
              <a:t>g</a:t>
            </a:r>
            <a:r>
              <a:rPr dirty="0">
                <a:latin typeface="Arial MT"/>
                <a:cs typeface="Arial MT"/>
              </a:rPr>
              <a:t>-d</a:t>
            </a:r>
            <a:r>
              <a:rPr spc="5" dirty="0">
                <a:latin typeface="Arial MT"/>
                <a:cs typeface="Arial MT"/>
              </a:rPr>
              <a:t>i</a:t>
            </a:r>
            <a:r>
              <a:rPr dirty="0">
                <a:latin typeface="Arial MT"/>
                <a:cs typeface="Arial MT"/>
              </a:rPr>
              <a:t>agram</a:t>
            </a:r>
          </a:p>
        </p:txBody>
      </p:sp>
      <p:sp>
        <p:nvSpPr>
          <p:cNvPr id="16" name="TextBox 15">
            <a:extLst>
              <a:ext uri="{FF2B5EF4-FFF2-40B4-BE49-F238E27FC236}">
                <a16:creationId xmlns:a16="http://schemas.microsoft.com/office/drawing/2014/main" id="{09686893-6F4F-C4D8-AB55-138D8E50E408}"/>
              </a:ext>
            </a:extLst>
          </p:cNvPr>
          <p:cNvSpPr txBox="1"/>
          <p:nvPr/>
        </p:nvSpPr>
        <p:spPr>
          <a:xfrm>
            <a:off x="429706" y="6325969"/>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514894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7245-9C87-C8AA-D039-E5D2892A6635}"/>
              </a:ext>
            </a:extLst>
          </p:cNvPr>
          <p:cNvSpPr>
            <a:spLocks noGrp="1"/>
          </p:cNvSpPr>
          <p:nvPr>
            <p:ph type="title"/>
          </p:nvPr>
        </p:nvSpPr>
        <p:spPr/>
        <p:txBody>
          <a:bodyPr>
            <a:normAutofit fontScale="90000"/>
          </a:bodyPr>
          <a:lstStyle/>
          <a:p>
            <a:r>
              <a:rPr lang="en-US" dirty="0"/>
              <a:t>S</a:t>
            </a:r>
            <a:r>
              <a:rPr lang="en-US" spc="-5" dirty="0"/>
              <a:t>c</a:t>
            </a:r>
            <a:r>
              <a:rPr lang="en-US" spc="-10" dirty="0"/>
              <a:t>h</a:t>
            </a:r>
            <a:r>
              <a:rPr lang="en-US" spc="-5" dirty="0"/>
              <a:t>e</a:t>
            </a:r>
            <a:r>
              <a:rPr lang="en-US" spc="-10" dirty="0"/>
              <a:t>du</a:t>
            </a:r>
            <a:r>
              <a:rPr lang="en-US" spc="-5" dirty="0"/>
              <a:t>le</a:t>
            </a:r>
            <a:r>
              <a:rPr lang="en-US" spc="5" dirty="0"/>
              <a:t>r</a:t>
            </a:r>
            <a:r>
              <a:rPr lang="en-US" dirty="0"/>
              <a:t>s</a:t>
            </a:r>
          </a:p>
        </p:txBody>
      </p:sp>
      <p:sp>
        <p:nvSpPr>
          <p:cNvPr id="3" name="Text Placeholder 2">
            <a:extLst>
              <a:ext uri="{FF2B5EF4-FFF2-40B4-BE49-F238E27FC236}">
                <a16:creationId xmlns:a16="http://schemas.microsoft.com/office/drawing/2014/main" id="{41A2ED41-08A7-2070-458D-D3AEE2C96C8F}"/>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p:txBody>
          <a:bodyPr/>
          <a:lstStyle/>
          <a:p>
            <a:r>
              <a:rPr lang="en-US" dirty="0"/>
              <a:t>What is a scheduler? A piece of program</a:t>
            </a:r>
          </a:p>
          <a:p>
            <a:r>
              <a:rPr lang="en-US" b="1" dirty="0"/>
              <a:t>Long-term scheduler</a:t>
            </a:r>
            <a:r>
              <a:rPr lang="en-US" dirty="0"/>
              <a:t> (or job scheduler) – selects  which processes should be brought into memory  (the ready queue)</a:t>
            </a:r>
          </a:p>
          <a:p>
            <a:r>
              <a:rPr lang="en-US" b="1" dirty="0"/>
              <a:t>Short-term scheduler</a:t>
            </a:r>
            <a:r>
              <a:rPr lang="en-US" dirty="0"/>
              <a:t> (or CPU scheduler) –  selects which process should be executed next and  allocates CPU</a:t>
            </a:r>
          </a:p>
          <a:p>
            <a:pPr marL="0" indent="0">
              <a:buNone/>
            </a:pPr>
            <a:endParaRPr lang="en-US" dirty="0"/>
          </a:p>
        </p:txBody>
      </p:sp>
      <p:sp>
        <p:nvSpPr>
          <p:cNvPr id="6" name="object 5"/>
          <p:cNvSpPr txBox="1"/>
          <p:nvPr/>
        </p:nvSpPr>
        <p:spPr>
          <a:xfrm>
            <a:off x="2203172" y="4946567"/>
            <a:ext cx="57130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UNIX</a:t>
            </a:r>
            <a:r>
              <a:rPr sz="1800" b="1" spc="-10" dirty="0">
                <a:latin typeface="Arial"/>
                <a:cs typeface="Arial"/>
              </a:rPr>
              <a:t> </a:t>
            </a:r>
            <a:r>
              <a:rPr sz="1800" b="1" spc="-5" dirty="0">
                <a:latin typeface="Arial"/>
                <a:cs typeface="Arial"/>
              </a:rPr>
              <a:t>and</a:t>
            </a:r>
            <a:r>
              <a:rPr sz="1800" b="1" dirty="0">
                <a:latin typeface="Arial"/>
                <a:cs typeface="Arial"/>
              </a:rPr>
              <a:t> </a:t>
            </a:r>
            <a:r>
              <a:rPr sz="1800" b="1" spc="-5" dirty="0">
                <a:latin typeface="Arial"/>
                <a:cs typeface="Arial"/>
              </a:rPr>
              <a:t>Windows </a:t>
            </a:r>
            <a:r>
              <a:rPr sz="1800" b="1" dirty="0">
                <a:latin typeface="Arial"/>
                <a:cs typeface="Arial"/>
              </a:rPr>
              <a:t>do</a:t>
            </a:r>
            <a:r>
              <a:rPr sz="1800" b="1" spc="-5" dirty="0">
                <a:latin typeface="Arial"/>
                <a:cs typeface="Arial"/>
              </a:rPr>
              <a:t> </a:t>
            </a:r>
            <a:r>
              <a:rPr sz="1800" b="1" dirty="0">
                <a:latin typeface="Arial"/>
                <a:cs typeface="Arial"/>
              </a:rPr>
              <a:t>not </a:t>
            </a:r>
            <a:r>
              <a:rPr sz="1800" b="1" spc="-5" dirty="0">
                <a:latin typeface="Arial"/>
                <a:cs typeface="Arial"/>
              </a:rPr>
              <a:t>use long-term scheduling</a:t>
            </a:r>
            <a:endParaRPr sz="1800" dirty="0">
              <a:latin typeface="Arial"/>
              <a:cs typeface="Arial"/>
            </a:endParaRPr>
          </a:p>
        </p:txBody>
      </p:sp>
      <p:sp>
        <p:nvSpPr>
          <p:cNvPr id="7" name="TextBox 6">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60835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7245-9C87-C8AA-D039-E5D2892A6635}"/>
              </a:ext>
            </a:extLst>
          </p:cNvPr>
          <p:cNvSpPr>
            <a:spLocks noGrp="1"/>
          </p:cNvSpPr>
          <p:nvPr>
            <p:ph type="title"/>
          </p:nvPr>
        </p:nvSpPr>
        <p:spPr/>
        <p:txBody>
          <a:bodyPr>
            <a:normAutofit fontScale="90000"/>
          </a:bodyPr>
          <a:lstStyle/>
          <a:p>
            <a:r>
              <a:rPr lang="en-US" spc="-5" dirty="0"/>
              <a:t>Representation</a:t>
            </a:r>
            <a:r>
              <a:rPr lang="en-US" spc="-25" dirty="0"/>
              <a:t> </a:t>
            </a:r>
            <a:r>
              <a:rPr lang="en-US" spc="-5" dirty="0"/>
              <a:t>of</a:t>
            </a:r>
            <a:r>
              <a:rPr lang="en-US" spc="-20" dirty="0"/>
              <a:t> </a:t>
            </a:r>
            <a:r>
              <a:rPr lang="en-US" spc="-5" dirty="0"/>
              <a:t>Process</a:t>
            </a:r>
            <a:r>
              <a:rPr lang="en-US" spc="-25" dirty="0"/>
              <a:t> </a:t>
            </a:r>
            <a:r>
              <a:rPr lang="en-US" spc="-5" dirty="0"/>
              <a:t>Scheduling</a:t>
            </a:r>
            <a:endParaRPr lang="en-US" dirty="0"/>
          </a:p>
        </p:txBody>
      </p:sp>
      <p:sp>
        <p:nvSpPr>
          <p:cNvPr id="3" name="Text Placeholder 2">
            <a:extLst>
              <a:ext uri="{FF2B5EF4-FFF2-40B4-BE49-F238E27FC236}">
                <a16:creationId xmlns:a16="http://schemas.microsoft.com/office/drawing/2014/main" id="{41A2ED41-08A7-2070-458D-D3AEE2C96C8F}"/>
              </a:ext>
            </a:extLst>
          </p:cNvPr>
          <p:cNvSpPr>
            <a:spLocks noGrp="1"/>
          </p:cNvSpPr>
          <p:nvPr>
            <p:ph type="body" sz="quarter" idx="11"/>
          </p:nvPr>
        </p:nvSpPr>
        <p:spPr/>
        <p:txBody>
          <a:bodyPr/>
          <a:lstStyle/>
          <a:p>
            <a:endParaRPr lang="en-US" dirty="0"/>
          </a:p>
        </p:txBody>
      </p:sp>
      <p:sp>
        <p:nvSpPr>
          <p:cNvPr id="7" name="TextBox 6">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13" name="object 9"/>
          <p:cNvGrpSpPr/>
          <p:nvPr/>
        </p:nvGrpSpPr>
        <p:grpSpPr>
          <a:xfrm>
            <a:off x="2942574" y="2366802"/>
            <a:ext cx="7192797" cy="4082423"/>
            <a:chOff x="347663" y="1103312"/>
            <a:chExt cx="7569199" cy="4605336"/>
          </a:xfrm>
        </p:grpSpPr>
        <p:pic>
          <p:nvPicPr>
            <p:cNvPr id="14" name="object 10"/>
            <p:cNvPicPr/>
            <p:nvPr/>
          </p:nvPicPr>
          <p:blipFill>
            <a:blip r:embed="rId2" cstate="print"/>
            <a:stretch>
              <a:fillRect/>
            </a:stretch>
          </p:blipFill>
          <p:spPr>
            <a:xfrm>
              <a:off x="1217612" y="1798637"/>
              <a:ext cx="6661149" cy="3871912"/>
            </a:xfrm>
            <a:prstGeom prst="rect">
              <a:avLst/>
            </a:prstGeom>
          </p:spPr>
        </p:pic>
        <p:sp>
          <p:nvSpPr>
            <p:cNvPr id="15" name="object 11"/>
            <p:cNvSpPr/>
            <p:nvPr/>
          </p:nvSpPr>
          <p:spPr>
            <a:xfrm>
              <a:off x="1179512" y="1760219"/>
              <a:ext cx="6737350" cy="3948429"/>
            </a:xfrm>
            <a:custGeom>
              <a:avLst/>
              <a:gdLst/>
              <a:ahLst/>
              <a:cxnLst/>
              <a:rect l="l" t="t" r="r" b="b"/>
              <a:pathLst>
                <a:path w="6737350" h="3948429">
                  <a:moveTo>
                    <a:pt x="6711950" y="25400"/>
                  </a:moveTo>
                  <a:lnTo>
                    <a:pt x="25400" y="25400"/>
                  </a:lnTo>
                  <a:lnTo>
                    <a:pt x="25400" y="38100"/>
                  </a:lnTo>
                  <a:lnTo>
                    <a:pt x="25400" y="3910330"/>
                  </a:lnTo>
                  <a:lnTo>
                    <a:pt x="25400" y="3923030"/>
                  </a:lnTo>
                  <a:lnTo>
                    <a:pt x="6711950" y="3923030"/>
                  </a:lnTo>
                  <a:lnTo>
                    <a:pt x="6711950" y="3910330"/>
                  </a:lnTo>
                  <a:lnTo>
                    <a:pt x="6711950" y="38417"/>
                  </a:lnTo>
                  <a:lnTo>
                    <a:pt x="6699250" y="38417"/>
                  </a:lnTo>
                  <a:lnTo>
                    <a:pt x="6699250" y="3910330"/>
                  </a:lnTo>
                  <a:lnTo>
                    <a:pt x="38100" y="3910330"/>
                  </a:lnTo>
                  <a:lnTo>
                    <a:pt x="38100" y="38100"/>
                  </a:lnTo>
                  <a:lnTo>
                    <a:pt x="6711950" y="38100"/>
                  </a:lnTo>
                  <a:lnTo>
                    <a:pt x="6711950" y="25400"/>
                  </a:lnTo>
                  <a:close/>
                </a:path>
                <a:path w="6737350" h="3948429">
                  <a:moveTo>
                    <a:pt x="6737350" y="0"/>
                  </a:moveTo>
                  <a:lnTo>
                    <a:pt x="0" y="0"/>
                  </a:lnTo>
                  <a:lnTo>
                    <a:pt x="0" y="12700"/>
                  </a:lnTo>
                  <a:lnTo>
                    <a:pt x="0" y="3935730"/>
                  </a:lnTo>
                  <a:lnTo>
                    <a:pt x="0" y="3948430"/>
                  </a:lnTo>
                  <a:lnTo>
                    <a:pt x="6737350" y="3948430"/>
                  </a:lnTo>
                  <a:lnTo>
                    <a:pt x="6737350" y="3935730"/>
                  </a:lnTo>
                  <a:lnTo>
                    <a:pt x="6737350" y="13017"/>
                  </a:lnTo>
                  <a:lnTo>
                    <a:pt x="6724650" y="13017"/>
                  </a:lnTo>
                  <a:lnTo>
                    <a:pt x="6724650" y="3935730"/>
                  </a:lnTo>
                  <a:lnTo>
                    <a:pt x="12700" y="3935730"/>
                  </a:lnTo>
                  <a:lnTo>
                    <a:pt x="12700" y="12700"/>
                  </a:lnTo>
                  <a:lnTo>
                    <a:pt x="6737350" y="12700"/>
                  </a:lnTo>
                  <a:lnTo>
                    <a:pt x="6737350" y="0"/>
                  </a:lnTo>
                  <a:close/>
                </a:path>
              </a:pathLst>
            </a:custGeom>
            <a:solidFill>
              <a:srgbClr val="CC6600"/>
            </a:solidFill>
          </p:spPr>
          <p:txBody>
            <a:bodyPr wrap="square" lIns="0" tIns="0" rIns="0" bIns="0" rtlCol="0"/>
            <a:lstStyle/>
            <a:p>
              <a:endParaRPr/>
            </a:p>
          </p:txBody>
        </p:sp>
        <p:sp>
          <p:nvSpPr>
            <p:cNvPr id="16" name="object 12"/>
            <p:cNvSpPr/>
            <p:nvPr/>
          </p:nvSpPr>
          <p:spPr>
            <a:xfrm>
              <a:off x="388322" y="1117841"/>
              <a:ext cx="1292225" cy="869949"/>
            </a:xfrm>
            <a:custGeom>
              <a:avLst/>
              <a:gdLst/>
              <a:ahLst/>
              <a:cxnLst/>
              <a:rect l="l" t="t" r="r" b="b"/>
              <a:pathLst>
                <a:path w="1292225" h="869950">
                  <a:moveTo>
                    <a:pt x="1292224" y="0"/>
                  </a:moveTo>
                  <a:lnTo>
                    <a:pt x="0" y="0"/>
                  </a:lnTo>
                  <a:lnTo>
                    <a:pt x="0" y="666750"/>
                  </a:lnTo>
                  <a:lnTo>
                    <a:pt x="753797" y="666750"/>
                  </a:lnTo>
                  <a:lnTo>
                    <a:pt x="877873" y="869955"/>
                  </a:lnTo>
                  <a:lnTo>
                    <a:pt x="1076854" y="666750"/>
                  </a:lnTo>
                  <a:lnTo>
                    <a:pt x="1292224" y="666750"/>
                  </a:lnTo>
                  <a:lnTo>
                    <a:pt x="1292224" y="0"/>
                  </a:lnTo>
                  <a:close/>
                </a:path>
              </a:pathLst>
            </a:custGeom>
            <a:solidFill>
              <a:srgbClr val="FFCCCC"/>
            </a:solidFill>
          </p:spPr>
          <p:txBody>
            <a:bodyPr wrap="square" lIns="0" tIns="0" rIns="0" bIns="0" rtlCol="0"/>
            <a:lstStyle/>
            <a:p>
              <a:endParaRPr/>
            </a:p>
          </p:txBody>
        </p:sp>
        <p:sp>
          <p:nvSpPr>
            <p:cNvPr id="17" name="object 13"/>
            <p:cNvSpPr/>
            <p:nvPr/>
          </p:nvSpPr>
          <p:spPr>
            <a:xfrm>
              <a:off x="347663" y="1103312"/>
              <a:ext cx="1292225" cy="869950"/>
            </a:xfrm>
            <a:custGeom>
              <a:avLst/>
              <a:gdLst/>
              <a:ahLst/>
              <a:cxnLst/>
              <a:rect l="l" t="t" r="r" b="b"/>
              <a:pathLst>
                <a:path w="1292225" h="869950">
                  <a:moveTo>
                    <a:pt x="0" y="0"/>
                  </a:moveTo>
                  <a:lnTo>
                    <a:pt x="753797" y="0"/>
                  </a:lnTo>
                  <a:lnTo>
                    <a:pt x="1076854" y="0"/>
                  </a:lnTo>
                  <a:lnTo>
                    <a:pt x="1292225" y="0"/>
                  </a:lnTo>
                  <a:lnTo>
                    <a:pt x="1292225" y="388936"/>
                  </a:lnTo>
                  <a:lnTo>
                    <a:pt x="1292225" y="555624"/>
                  </a:lnTo>
                  <a:lnTo>
                    <a:pt x="1292225" y="666750"/>
                  </a:lnTo>
                  <a:lnTo>
                    <a:pt x="1076854" y="666750"/>
                  </a:lnTo>
                  <a:lnTo>
                    <a:pt x="877873" y="869954"/>
                  </a:lnTo>
                  <a:lnTo>
                    <a:pt x="753797" y="666750"/>
                  </a:lnTo>
                  <a:lnTo>
                    <a:pt x="0" y="666750"/>
                  </a:lnTo>
                  <a:lnTo>
                    <a:pt x="0" y="555624"/>
                  </a:lnTo>
                  <a:lnTo>
                    <a:pt x="0" y="388936"/>
                  </a:lnTo>
                  <a:lnTo>
                    <a:pt x="0" y="0"/>
                  </a:lnTo>
                  <a:close/>
                </a:path>
              </a:pathLst>
            </a:custGeom>
            <a:ln w="9525">
              <a:solidFill>
                <a:srgbClr val="000000"/>
              </a:solidFill>
            </a:ln>
          </p:spPr>
          <p:txBody>
            <a:bodyPr wrap="square" lIns="0" tIns="0" rIns="0" bIns="0" rtlCol="0"/>
            <a:lstStyle/>
            <a:p>
              <a:endParaRPr/>
            </a:p>
          </p:txBody>
        </p:sp>
      </p:grpSp>
      <p:sp>
        <p:nvSpPr>
          <p:cNvPr id="18" name="object 14"/>
          <p:cNvSpPr txBox="1"/>
          <p:nvPr/>
        </p:nvSpPr>
        <p:spPr>
          <a:xfrm>
            <a:off x="5355449" y="2444665"/>
            <a:ext cx="2759075" cy="320601"/>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A</a:t>
            </a:r>
            <a:r>
              <a:rPr sz="2000" spc="-140" dirty="0">
                <a:latin typeface="Arial MT"/>
                <a:cs typeface="Arial MT"/>
              </a:rPr>
              <a:t> </a:t>
            </a:r>
            <a:r>
              <a:rPr sz="2000" dirty="0">
                <a:latin typeface="Arial MT"/>
                <a:cs typeface="Arial MT"/>
              </a:rPr>
              <a:t>queuein</a:t>
            </a:r>
            <a:r>
              <a:rPr sz="2000" spc="5" dirty="0">
                <a:latin typeface="Arial MT"/>
                <a:cs typeface="Arial MT"/>
              </a:rPr>
              <a:t>g</a:t>
            </a:r>
            <a:r>
              <a:rPr sz="2000" dirty="0">
                <a:latin typeface="Arial MT"/>
                <a:cs typeface="Arial MT"/>
              </a:rPr>
              <a:t>-d</a:t>
            </a:r>
            <a:r>
              <a:rPr sz="2000" spc="5" dirty="0">
                <a:latin typeface="Arial MT"/>
                <a:cs typeface="Arial MT"/>
              </a:rPr>
              <a:t>i</a:t>
            </a:r>
            <a:r>
              <a:rPr sz="2000" dirty="0">
                <a:latin typeface="Arial MT"/>
                <a:cs typeface="Arial MT"/>
              </a:rPr>
              <a:t>agram</a:t>
            </a:r>
          </a:p>
        </p:txBody>
      </p:sp>
      <p:sp>
        <p:nvSpPr>
          <p:cNvPr id="19" name="object 15"/>
          <p:cNvSpPr txBox="1"/>
          <p:nvPr/>
        </p:nvSpPr>
        <p:spPr>
          <a:xfrm>
            <a:off x="3042886" y="2328495"/>
            <a:ext cx="1027339" cy="543931"/>
          </a:xfrm>
          <a:prstGeom prst="rect">
            <a:avLst/>
          </a:prstGeom>
        </p:spPr>
        <p:txBody>
          <a:bodyPr vert="horz" wrap="square" lIns="0" tIns="28575" rIns="0" bIns="0" rtlCol="0">
            <a:spAutoFit/>
          </a:bodyPr>
          <a:lstStyle/>
          <a:p>
            <a:pPr marL="31750" marR="5080" indent="-19050">
              <a:lnSpc>
                <a:spcPts val="2090"/>
              </a:lnSpc>
              <a:spcBef>
                <a:spcPts val="225"/>
              </a:spcBef>
            </a:pPr>
            <a:r>
              <a:rPr sz="1500" spc="-5" dirty="0">
                <a:solidFill>
                  <a:schemeClr val="bg1"/>
                </a:solidFill>
                <a:latin typeface="Arial MT"/>
                <a:cs typeface="Arial MT"/>
              </a:rPr>
              <a:t>Long</a:t>
            </a:r>
            <a:r>
              <a:rPr sz="1500" spc="-85" dirty="0">
                <a:solidFill>
                  <a:schemeClr val="bg1"/>
                </a:solidFill>
                <a:latin typeface="Arial MT"/>
                <a:cs typeface="Arial MT"/>
              </a:rPr>
              <a:t> </a:t>
            </a:r>
            <a:r>
              <a:rPr sz="1500" spc="-5" dirty="0">
                <a:solidFill>
                  <a:schemeClr val="bg1"/>
                </a:solidFill>
                <a:latin typeface="Arial MT"/>
                <a:cs typeface="Arial MT"/>
              </a:rPr>
              <a:t>term </a:t>
            </a:r>
            <a:r>
              <a:rPr sz="1500" spc="-484" dirty="0">
                <a:solidFill>
                  <a:schemeClr val="bg1"/>
                </a:solidFill>
                <a:latin typeface="Arial MT"/>
                <a:cs typeface="Arial MT"/>
              </a:rPr>
              <a:t> </a:t>
            </a:r>
            <a:r>
              <a:rPr sz="1500" spc="-5" dirty="0">
                <a:solidFill>
                  <a:schemeClr val="bg1"/>
                </a:solidFill>
                <a:latin typeface="Arial MT"/>
                <a:cs typeface="Arial MT"/>
              </a:rPr>
              <a:t>scheduler</a:t>
            </a:r>
            <a:endParaRPr sz="1500" dirty="0">
              <a:solidFill>
                <a:schemeClr val="bg1"/>
              </a:solidFill>
              <a:latin typeface="Arial MT"/>
              <a:cs typeface="Arial MT"/>
            </a:endParaRPr>
          </a:p>
        </p:txBody>
      </p:sp>
      <p:grpSp>
        <p:nvGrpSpPr>
          <p:cNvPr id="20" name="object 16"/>
          <p:cNvGrpSpPr/>
          <p:nvPr/>
        </p:nvGrpSpPr>
        <p:grpSpPr>
          <a:xfrm>
            <a:off x="6479194" y="3252824"/>
            <a:ext cx="1640129" cy="608119"/>
            <a:chOff x="3933814" y="2100267"/>
            <a:chExt cx="1627505" cy="806450"/>
          </a:xfrm>
        </p:grpSpPr>
        <p:sp>
          <p:nvSpPr>
            <p:cNvPr id="21" name="object 17"/>
            <p:cNvSpPr/>
            <p:nvPr/>
          </p:nvSpPr>
          <p:spPr>
            <a:xfrm>
              <a:off x="3938577" y="2105030"/>
              <a:ext cx="1617980" cy="796925"/>
            </a:xfrm>
            <a:custGeom>
              <a:avLst/>
              <a:gdLst/>
              <a:ahLst/>
              <a:cxnLst/>
              <a:rect l="l" t="t" r="r" b="b"/>
              <a:pathLst>
                <a:path w="1617979" h="796925">
                  <a:moveTo>
                    <a:pt x="0" y="0"/>
                  </a:moveTo>
                  <a:lnTo>
                    <a:pt x="325447" y="407982"/>
                  </a:lnTo>
                  <a:lnTo>
                    <a:pt x="325447" y="796919"/>
                  </a:lnTo>
                  <a:lnTo>
                    <a:pt x="1617672" y="796919"/>
                  </a:lnTo>
                  <a:lnTo>
                    <a:pt x="1617672" y="130169"/>
                  </a:lnTo>
                  <a:lnTo>
                    <a:pt x="325447" y="130169"/>
                  </a:lnTo>
                  <a:lnTo>
                    <a:pt x="325447" y="241294"/>
                  </a:lnTo>
                  <a:lnTo>
                    <a:pt x="0" y="0"/>
                  </a:lnTo>
                  <a:close/>
                </a:path>
              </a:pathLst>
            </a:custGeom>
            <a:solidFill>
              <a:srgbClr val="FFCCCC"/>
            </a:solidFill>
          </p:spPr>
          <p:txBody>
            <a:bodyPr wrap="square" lIns="0" tIns="0" rIns="0" bIns="0" rtlCol="0"/>
            <a:lstStyle/>
            <a:p>
              <a:endParaRPr/>
            </a:p>
          </p:txBody>
        </p:sp>
        <p:sp>
          <p:nvSpPr>
            <p:cNvPr id="22" name="object 18"/>
            <p:cNvSpPr/>
            <p:nvPr/>
          </p:nvSpPr>
          <p:spPr>
            <a:xfrm>
              <a:off x="3938577" y="2105030"/>
              <a:ext cx="1617980" cy="796925"/>
            </a:xfrm>
            <a:custGeom>
              <a:avLst/>
              <a:gdLst/>
              <a:ahLst/>
              <a:cxnLst/>
              <a:rect l="l" t="t" r="r" b="b"/>
              <a:pathLst>
                <a:path w="1617979" h="796925">
                  <a:moveTo>
                    <a:pt x="325447" y="130169"/>
                  </a:moveTo>
                  <a:lnTo>
                    <a:pt x="540818" y="130169"/>
                  </a:lnTo>
                  <a:lnTo>
                    <a:pt x="863874" y="130169"/>
                  </a:lnTo>
                  <a:lnTo>
                    <a:pt x="1617672" y="130169"/>
                  </a:lnTo>
                  <a:lnTo>
                    <a:pt x="1617672" y="241294"/>
                  </a:lnTo>
                  <a:lnTo>
                    <a:pt x="1617672" y="407982"/>
                  </a:lnTo>
                  <a:lnTo>
                    <a:pt x="1617672" y="796919"/>
                  </a:lnTo>
                  <a:lnTo>
                    <a:pt x="863874" y="796919"/>
                  </a:lnTo>
                  <a:lnTo>
                    <a:pt x="540818" y="796919"/>
                  </a:lnTo>
                  <a:lnTo>
                    <a:pt x="325447" y="796919"/>
                  </a:lnTo>
                  <a:lnTo>
                    <a:pt x="325447" y="407982"/>
                  </a:lnTo>
                  <a:lnTo>
                    <a:pt x="0" y="0"/>
                  </a:lnTo>
                  <a:lnTo>
                    <a:pt x="325447" y="241294"/>
                  </a:lnTo>
                  <a:lnTo>
                    <a:pt x="325447" y="130169"/>
                  </a:lnTo>
                  <a:close/>
                </a:path>
              </a:pathLst>
            </a:custGeom>
            <a:ln w="9525">
              <a:solidFill>
                <a:srgbClr val="000000"/>
              </a:solidFill>
            </a:ln>
          </p:spPr>
          <p:txBody>
            <a:bodyPr wrap="square" lIns="0" tIns="0" rIns="0" bIns="0" rtlCol="0"/>
            <a:lstStyle/>
            <a:p>
              <a:endParaRPr/>
            </a:p>
          </p:txBody>
        </p:sp>
      </p:grpSp>
      <p:sp>
        <p:nvSpPr>
          <p:cNvPr id="23" name="object 19"/>
          <p:cNvSpPr txBox="1"/>
          <p:nvPr/>
        </p:nvSpPr>
        <p:spPr>
          <a:xfrm>
            <a:off x="7026488" y="3280298"/>
            <a:ext cx="1092835" cy="542008"/>
          </a:xfrm>
          <a:prstGeom prst="rect">
            <a:avLst/>
          </a:prstGeom>
        </p:spPr>
        <p:txBody>
          <a:bodyPr vert="horz" wrap="square" lIns="0" tIns="26670" rIns="0" bIns="0" rtlCol="0">
            <a:spAutoFit/>
          </a:bodyPr>
          <a:lstStyle/>
          <a:p>
            <a:pPr marL="50800" marR="5080" indent="-38100">
              <a:lnSpc>
                <a:spcPts val="2110"/>
              </a:lnSpc>
              <a:spcBef>
                <a:spcPts val="210"/>
              </a:spcBef>
            </a:pPr>
            <a:r>
              <a:rPr sz="1500" spc="-5" dirty="0">
                <a:solidFill>
                  <a:schemeClr val="bg1"/>
                </a:solidFill>
                <a:latin typeface="Arial MT"/>
                <a:cs typeface="Arial MT"/>
              </a:rPr>
              <a:t>Short</a:t>
            </a:r>
            <a:r>
              <a:rPr sz="1500" spc="-80" dirty="0">
                <a:solidFill>
                  <a:schemeClr val="bg1"/>
                </a:solidFill>
                <a:latin typeface="Arial MT"/>
                <a:cs typeface="Arial MT"/>
              </a:rPr>
              <a:t> </a:t>
            </a:r>
            <a:r>
              <a:rPr sz="1500" spc="-5" dirty="0">
                <a:solidFill>
                  <a:schemeClr val="bg1"/>
                </a:solidFill>
                <a:latin typeface="Arial MT"/>
                <a:cs typeface="Arial MT"/>
              </a:rPr>
              <a:t>term </a:t>
            </a:r>
            <a:r>
              <a:rPr sz="1500" spc="-484" dirty="0">
                <a:solidFill>
                  <a:schemeClr val="bg1"/>
                </a:solidFill>
                <a:latin typeface="Arial MT"/>
                <a:cs typeface="Arial MT"/>
              </a:rPr>
              <a:t> </a:t>
            </a:r>
            <a:r>
              <a:rPr sz="1500" spc="-5" dirty="0">
                <a:solidFill>
                  <a:schemeClr val="bg1"/>
                </a:solidFill>
                <a:latin typeface="Arial MT"/>
                <a:cs typeface="Arial MT"/>
              </a:rPr>
              <a:t>scheduler</a:t>
            </a:r>
            <a:endParaRPr sz="1500" dirty="0">
              <a:solidFill>
                <a:schemeClr val="bg1"/>
              </a:solidFill>
              <a:latin typeface="Arial MT"/>
              <a:cs typeface="Arial MT"/>
            </a:endParaRPr>
          </a:p>
        </p:txBody>
      </p:sp>
    </p:spTree>
    <p:extLst>
      <p:ext uri="{BB962C8B-B14F-4D97-AF65-F5344CB8AC3E}">
        <p14:creationId xmlns:p14="http://schemas.microsoft.com/office/powerpoint/2010/main" val="68078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ADA7-6642-4D84-E160-45197AE02A46}"/>
              </a:ext>
            </a:extLst>
          </p:cNvPr>
          <p:cNvSpPr>
            <a:spLocks noGrp="1"/>
          </p:cNvSpPr>
          <p:nvPr>
            <p:ph type="title"/>
          </p:nvPr>
        </p:nvSpPr>
        <p:spPr/>
        <p:txBody>
          <a:bodyPr>
            <a:normAutofit fontScale="90000"/>
          </a:bodyPr>
          <a:lstStyle/>
          <a:p>
            <a:r>
              <a:rPr lang="en-US" spc="-5" dirty="0"/>
              <a:t>Representation</a:t>
            </a:r>
            <a:r>
              <a:rPr lang="en-US" spc="-25" dirty="0"/>
              <a:t> </a:t>
            </a:r>
            <a:r>
              <a:rPr lang="en-US" spc="-5" dirty="0"/>
              <a:t>of</a:t>
            </a:r>
            <a:r>
              <a:rPr lang="en-US" spc="-20" dirty="0"/>
              <a:t> </a:t>
            </a:r>
            <a:r>
              <a:rPr lang="en-US" spc="-5" dirty="0"/>
              <a:t>Process</a:t>
            </a:r>
            <a:r>
              <a:rPr lang="en-US" spc="-25" dirty="0"/>
              <a:t> </a:t>
            </a:r>
            <a:r>
              <a:rPr lang="en-US" spc="-5" dirty="0"/>
              <a:t>Scheduling</a:t>
            </a:r>
            <a:endParaRPr lang="en-US" dirty="0"/>
          </a:p>
        </p:txBody>
      </p:sp>
      <p:sp>
        <p:nvSpPr>
          <p:cNvPr id="3" name="Text Placeholder 2">
            <a:extLst>
              <a:ext uri="{FF2B5EF4-FFF2-40B4-BE49-F238E27FC236}">
                <a16:creationId xmlns:a16="http://schemas.microsoft.com/office/drawing/2014/main" id="{C5B1EF9B-D2A5-5F88-B58E-B3378395AEAE}"/>
              </a:ext>
            </a:extLst>
          </p:cNvPr>
          <p:cNvSpPr>
            <a:spLocks noGrp="1"/>
          </p:cNvSpPr>
          <p:nvPr>
            <p:ph type="body" sz="quarter" idx="11"/>
          </p:nvPr>
        </p:nvSpPr>
        <p:spPr/>
        <p:txBody>
          <a:bodyPr/>
          <a:lstStyle/>
          <a:p>
            <a:endParaRPr lang="en-US"/>
          </a:p>
        </p:txBody>
      </p:sp>
      <p:grpSp>
        <p:nvGrpSpPr>
          <p:cNvPr id="6" name="object 3"/>
          <p:cNvGrpSpPr/>
          <p:nvPr/>
        </p:nvGrpSpPr>
        <p:grpSpPr>
          <a:xfrm>
            <a:off x="2282398" y="2565626"/>
            <a:ext cx="3608704" cy="2405380"/>
            <a:chOff x="827087" y="2320925"/>
            <a:chExt cx="3608704" cy="2405380"/>
          </a:xfrm>
        </p:grpSpPr>
        <p:sp>
          <p:nvSpPr>
            <p:cNvPr id="7" name="object 4"/>
            <p:cNvSpPr/>
            <p:nvPr/>
          </p:nvSpPr>
          <p:spPr>
            <a:xfrm>
              <a:off x="1189008" y="4205196"/>
              <a:ext cx="5080" cy="1905"/>
            </a:xfrm>
            <a:custGeom>
              <a:avLst/>
              <a:gdLst/>
              <a:ahLst/>
              <a:cxnLst/>
              <a:rect l="l" t="t" r="r" b="b"/>
              <a:pathLst>
                <a:path w="5080" h="1904">
                  <a:moveTo>
                    <a:pt x="4758" y="0"/>
                  </a:moveTo>
                  <a:lnTo>
                    <a:pt x="0" y="185"/>
                  </a:lnTo>
                  <a:lnTo>
                    <a:pt x="62" y="1771"/>
                  </a:lnTo>
                  <a:lnTo>
                    <a:pt x="4758" y="0"/>
                  </a:lnTo>
                  <a:close/>
                </a:path>
              </a:pathLst>
            </a:custGeom>
            <a:solidFill>
              <a:srgbClr val="000000"/>
            </a:solidFill>
          </p:spPr>
          <p:txBody>
            <a:bodyPr wrap="square" lIns="0" tIns="0" rIns="0" bIns="0" rtlCol="0"/>
            <a:lstStyle/>
            <a:p>
              <a:endParaRPr/>
            </a:p>
          </p:txBody>
        </p:sp>
        <p:pic>
          <p:nvPicPr>
            <p:cNvPr id="8" name="object 5"/>
            <p:cNvPicPr/>
            <p:nvPr/>
          </p:nvPicPr>
          <p:blipFill>
            <a:blip r:embed="rId3" cstate="print"/>
            <a:stretch>
              <a:fillRect/>
            </a:stretch>
          </p:blipFill>
          <p:spPr>
            <a:xfrm>
              <a:off x="827087" y="2320925"/>
              <a:ext cx="3608386" cy="2405062"/>
            </a:xfrm>
            <a:prstGeom prst="rect">
              <a:avLst/>
            </a:prstGeom>
          </p:spPr>
        </p:pic>
      </p:grpSp>
      <p:grpSp>
        <p:nvGrpSpPr>
          <p:cNvPr id="9" name="object 6"/>
          <p:cNvGrpSpPr/>
          <p:nvPr/>
        </p:nvGrpSpPr>
        <p:grpSpPr>
          <a:xfrm>
            <a:off x="6525786" y="2544988"/>
            <a:ext cx="3268979" cy="2440305"/>
            <a:chOff x="5070475" y="2300287"/>
            <a:chExt cx="3268979" cy="2440305"/>
          </a:xfrm>
        </p:grpSpPr>
        <p:sp>
          <p:nvSpPr>
            <p:cNvPr id="10" name="object 7"/>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p>
          </p:txBody>
        </p:sp>
        <p:pic>
          <p:nvPicPr>
            <p:cNvPr id="11" name="object 8"/>
            <p:cNvPicPr/>
            <p:nvPr/>
          </p:nvPicPr>
          <p:blipFill>
            <a:blip r:embed="rId4" cstate="print"/>
            <a:stretch>
              <a:fillRect/>
            </a:stretch>
          </p:blipFill>
          <p:spPr>
            <a:xfrm>
              <a:off x="5070475" y="2300287"/>
              <a:ext cx="3268662" cy="2439987"/>
            </a:xfrm>
            <a:prstGeom prst="rect">
              <a:avLst/>
            </a:prstGeom>
          </p:spPr>
        </p:pic>
      </p:grpSp>
      <p:sp>
        <p:nvSpPr>
          <p:cNvPr id="12" name="object 15"/>
          <p:cNvSpPr txBox="1"/>
          <p:nvPr/>
        </p:nvSpPr>
        <p:spPr>
          <a:xfrm>
            <a:off x="2864375" y="5407504"/>
            <a:ext cx="2134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long</a:t>
            </a:r>
            <a:r>
              <a:rPr sz="1800" spc="-30" dirty="0">
                <a:latin typeface="Arial MT"/>
                <a:cs typeface="Arial MT"/>
              </a:rPr>
              <a:t> </a:t>
            </a:r>
            <a:r>
              <a:rPr sz="1800" spc="-5" dirty="0">
                <a:latin typeface="Arial MT"/>
                <a:cs typeface="Arial MT"/>
              </a:rPr>
              <a:t>term</a:t>
            </a:r>
            <a:r>
              <a:rPr sz="1800" spc="-25" dirty="0">
                <a:latin typeface="Arial MT"/>
                <a:cs typeface="Arial MT"/>
              </a:rPr>
              <a:t> </a:t>
            </a:r>
            <a:r>
              <a:rPr sz="1800" spc="-5" dirty="0">
                <a:latin typeface="Arial MT"/>
                <a:cs typeface="Arial MT"/>
              </a:rPr>
              <a:t>scheduling</a:t>
            </a:r>
            <a:endParaRPr sz="1800">
              <a:latin typeface="Arial MT"/>
              <a:cs typeface="Arial MT"/>
            </a:endParaRPr>
          </a:p>
        </p:txBody>
      </p:sp>
      <p:sp>
        <p:nvSpPr>
          <p:cNvPr id="13" name="object 16"/>
          <p:cNvSpPr txBox="1"/>
          <p:nvPr/>
        </p:nvSpPr>
        <p:spPr>
          <a:xfrm>
            <a:off x="6866463" y="5434936"/>
            <a:ext cx="2210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short</a:t>
            </a:r>
            <a:r>
              <a:rPr sz="1800" spc="-30" dirty="0">
                <a:latin typeface="Arial MT"/>
                <a:cs typeface="Arial MT"/>
              </a:rPr>
              <a:t> </a:t>
            </a:r>
            <a:r>
              <a:rPr sz="1800" spc="-5" dirty="0">
                <a:latin typeface="Arial MT"/>
                <a:cs typeface="Arial MT"/>
              </a:rPr>
              <a:t>term</a:t>
            </a:r>
            <a:r>
              <a:rPr sz="1800" spc="-20" dirty="0">
                <a:latin typeface="Arial MT"/>
                <a:cs typeface="Arial MT"/>
              </a:rPr>
              <a:t> </a:t>
            </a:r>
            <a:r>
              <a:rPr sz="1800" spc="-5" dirty="0">
                <a:latin typeface="Arial MT"/>
                <a:cs typeface="Arial MT"/>
              </a:rPr>
              <a:t>scheduling</a:t>
            </a:r>
            <a:endParaRPr sz="1800">
              <a:latin typeface="Arial MT"/>
              <a:cs typeface="Arial MT"/>
            </a:endParaRPr>
          </a:p>
        </p:txBody>
      </p:sp>
      <p:sp>
        <p:nvSpPr>
          <p:cNvPr id="14" name="TextBox 1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82663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19ED-FAD6-4236-91B6-3B71F1F4302B}"/>
              </a:ext>
            </a:extLst>
          </p:cNvPr>
          <p:cNvSpPr>
            <a:spLocks noGrp="1"/>
          </p:cNvSpPr>
          <p:nvPr>
            <p:ph type="title"/>
          </p:nvPr>
        </p:nvSpPr>
        <p:spPr>
          <a:xfrm>
            <a:off x="1060316" y="3566160"/>
            <a:ext cx="7201941" cy="1177290"/>
          </a:xfrm>
        </p:spPr>
        <p:txBody>
          <a:bodyPr/>
          <a:lstStyle/>
          <a:p>
            <a:r>
              <a:rPr lang="fi-FI" dirty="0"/>
              <a:t>Operating SYSTEMS </a:t>
            </a:r>
            <a:r>
              <a:rPr lang="fi-FI" dirty="0" err="1"/>
              <a:t>aND</a:t>
            </a:r>
            <a:r>
              <a:rPr lang="fi-FI" dirty="0"/>
              <a:t> </a:t>
            </a:r>
            <a:br>
              <a:rPr lang="fi-FI" dirty="0"/>
            </a:br>
            <a:r>
              <a:rPr lang="fi-FI" dirty="0"/>
              <a:t>Systems Programming 	</a:t>
            </a:r>
            <a:br>
              <a:rPr lang="fi-FI" dirty="0"/>
            </a:br>
            <a:r>
              <a:rPr lang="fi-FI" dirty="0"/>
              <a:t>(CT30A3370) 6 </a:t>
            </a:r>
            <a:r>
              <a:rPr lang="fi-FI" dirty="0" err="1"/>
              <a:t>credits</a:t>
            </a:r>
            <a:endParaRPr lang="fi-FI" dirty="0"/>
          </a:p>
        </p:txBody>
      </p:sp>
      <p:sp>
        <p:nvSpPr>
          <p:cNvPr id="4" name="Text Placeholder 3">
            <a:extLst>
              <a:ext uri="{FF2B5EF4-FFF2-40B4-BE49-F238E27FC236}">
                <a16:creationId xmlns:a16="http://schemas.microsoft.com/office/drawing/2014/main" id="{51BACED6-D5F4-43F9-A777-649BFAAC5C77}"/>
              </a:ext>
            </a:extLst>
          </p:cNvPr>
          <p:cNvSpPr>
            <a:spLocks noGrp="1"/>
          </p:cNvSpPr>
          <p:nvPr>
            <p:ph type="body" sz="quarter" idx="11"/>
          </p:nvPr>
        </p:nvSpPr>
        <p:spPr/>
        <p:txBody>
          <a:bodyPr/>
          <a:lstStyle/>
          <a:p>
            <a:r>
              <a:rPr lang="fi-FI" dirty="0"/>
              <a:t>Venkata Marella</a:t>
            </a:r>
          </a:p>
        </p:txBody>
      </p:sp>
      <p:sp>
        <p:nvSpPr>
          <p:cNvPr id="5" name="Text Placeholder 4">
            <a:extLst>
              <a:ext uri="{FF2B5EF4-FFF2-40B4-BE49-F238E27FC236}">
                <a16:creationId xmlns:a16="http://schemas.microsoft.com/office/drawing/2014/main" id="{630B77C8-E314-43E5-8166-0C59520D9BEE}"/>
              </a:ext>
            </a:extLst>
          </p:cNvPr>
          <p:cNvSpPr>
            <a:spLocks noGrp="1"/>
          </p:cNvSpPr>
          <p:nvPr>
            <p:ph type="body" sz="quarter" idx="12"/>
          </p:nvPr>
        </p:nvSpPr>
        <p:spPr>
          <a:xfrm>
            <a:off x="1792388" y="3477682"/>
            <a:ext cx="6469869" cy="176956"/>
          </a:xfrm>
        </p:spPr>
        <p:txBody>
          <a:bodyPr/>
          <a:lstStyle/>
          <a:p>
            <a:r>
              <a:rPr lang="en-US" dirty="0"/>
              <a:t>January</a:t>
            </a:r>
            <a:r>
              <a:rPr lang="fi-FI" dirty="0"/>
              <a:t> 17, 2023</a:t>
            </a:r>
          </a:p>
          <a:p>
            <a:endParaRPr lang="fi-FI" dirty="0"/>
          </a:p>
        </p:txBody>
      </p:sp>
      <p:sp>
        <p:nvSpPr>
          <p:cNvPr id="6" name="Picture Placeholder 5">
            <a:extLst>
              <a:ext uri="{FF2B5EF4-FFF2-40B4-BE49-F238E27FC236}">
                <a16:creationId xmlns:a16="http://schemas.microsoft.com/office/drawing/2014/main" id="{C682F081-20AC-412E-B296-B4E0D90583A9}"/>
              </a:ext>
            </a:extLst>
          </p:cNvPr>
          <p:cNvSpPr>
            <a:spLocks noGrp="1"/>
          </p:cNvSpPr>
          <p:nvPr>
            <p:ph type="pic" idx="13"/>
          </p:nvPr>
        </p:nvSpPr>
        <p:spPr/>
      </p:sp>
    </p:spTree>
    <p:extLst>
      <p:ext uri="{BB962C8B-B14F-4D97-AF65-F5344CB8AC3E}">
        <p14:creationId xmlns:p14="http://schemas.microsoft.com/office/powerpoint/2010/main" val="75524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ADA7-6642-4D84-E160-45197AE02A46}"/>
              </a:ext>
            </a:extLst>
          </p:cNvPr>
          <p:cNvSpPr>
            <a:spLocks noGrp="1"/>
          </p:cNvSpPr>
          <p:nvPr>
            <p:ph type="title"/>
          </p:nvPr>
        </p:nvSpPr>
        <p:spPr/>
        <p:txBody>
          <a:bodyPr>
            <a:normAutofit fontScale="90000"/>
          </a:bodyPr>
          <a:lstStyle/>
          <a:p>
            <a:r>
              <a:rPr lang="en-US" spc="-5" dirty="0"/>
              <a:t>Addition</a:t>
            </a:r>
            <a:r>
              <a:rPr lang="en-US" spc="-20" dirty="0"/>
              <a:t> </a:t>
            </a:r>
            <a:r>
              <a:rPr lang="en-US" spc="-5" dirty="0"/>
              <a:t>of</a:t>
            </a:r>
            <a:r>
              <a:rPr lang="en-US" spc="-20" dirty="0"/>
              <a:t> </a:t>
            </a:r>
            <a:r>
              <a:rPr lang="en-US" spc="-5" dirty="0"/>
              <a:t>Medium</a:t>
            </a:r>
            <a:r>
              <a:rPr lang="en-US" spc="-15" dirty="0"/>
              <a:t> </a:t>
            </a:r>
            <a:r>
              <a:rPr lang="en-US" spc="-5" dirty="0"/>
              <a:t>Term</a:t>
            </a:r>
            <a:r>
              <a:rPr lang="en-US" spc="-15" dirty="0"/>
              <a:t> </a:t>
            </a:r>
            <a:r>
              <a:rPr lang="en-US" spc="-5" dirty="0"/>
              <a:t>Scheduling</a:t>
            </a:r>
            <a:endParaRPr lang="en-US" dirty="0"/>
          </a:p>
        </p:txBody>
      </p:sp>
      <p:sp>
        <p:nvSpPr>
          <p:cNvPr id="3" name="Text Placeholder 2">
            <a:extLst>
              <a:ext uri="{FF2B5EF4-FFF2-40B4-BE49-F238E27FC236}">
                <a16:creationId xmlns:a16="http://schemas.microsoft.com/office/drawing/2014/main" id="{C5B1EF9B-D2A5-5F88-B58E-B3378395AEAE}"/>
              </a:ext>
            </a:extLst>
          </p:cNvPr>
          <p:cNvSpPr>
            <a:spLocks noGrp="1"/>
          </p:cNvSpPr>
          <p:nvPr>
            <p:ph type="body" sz="quarter" idx="11"/>
          </p:nvPr>
        </p:nvSpPr>
        <p:spPr/>
        <p:txBody>
          <a:bodyPr/>
          <a:lstStyle/>
          <a:p>
            <a:endParaRPr lang="en-US"/>
          </a:p>
        </p:txBody>
      </p:sp>
      <p:sp>
        <p:nvSpPr>
          <p:cNvPr id="14" name="TextBox 1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15" name="object 2"/>
          <p:cNvGrpSpPr/>
          <p:nvPr/>
        </p:nvGrpSpPr>
        <p:grpSpPr>
          <a:xfrm>
            <a:off x="1532079" y="3102225"/>
            <a:ext cx="7355205" cy="2668270"/>
            <a:chOff x="992188" y="2362200"/>
            <a:chExt cx="7355205" cy="2668270"/>
          </a:xfrm>
        </p:grpSpPr>
        <p:sp>
          <p:nvSpPr>
            <p:cNvPr id="16" name="object 3"/>
            <p:cNvSpPr/>
            <p:nvPr/>
          </p:nvSpPr>
          <p:spPr>
            <a:xfrm>
              <a:off x="1188999" y="4205198"/>
              <a:ext cx="3983354" cy="762000"/>
            </a:xfrm>
            <a:custGeom>
              <a:avLst/>
              <a:gdLst/>
              <a:ahLst/>
              <a:cxnLst/>
              <a:rect l="l" t="t" r="r" b="b"/>
              <a:pathLst>
                <a:path w="3983354" h="762000">
                  <a:moveTo>
                    <a:pt x="4762" y="0"/>
                  </a:moveTo>
                  <a:lnTo>
                    <a:pt x="0" y="190"/>
                  </a:lnTo>
                  <a:lnTo>
                    <a:pt x="63" y="1778"/>
                  </a:lnTo>
                  <a:lnTo>
                    <a:pt x="4762" y="0"/>
                  </a:lnTo>
                  <a:close/>
                </a:path>
                <a:path w="3983354" h="762000">
                  <a:moveTo>
                    <a:pt x="428574" y="754418"/>
                  </a:moveTo>
                  <a:lnTo>
                    <a:pt x="422795" y="759383"/>
                  </a:lnTo>
                  <a:lnTo>
                    <a:pt x="422389" y="761834"/>
                  </a:lnTo>
                  <a:lnTo>
                    <a:pt x="428574" y="754418"/>
                  </a:lnTo>
                  <a:close/>
                </a:path>
                <a:path w="3983354" h="762000">
                  <a:moveTo>
                    <a:pt x="3983075" y="1676"/>
                  </a:moveTo>
                  <a:lnTo>
                    <a:pt x="3975138" y="9613"/>
                  </a:lnTo>
                  <a:lnTo>
                    <a:pt x="3979761" y="11201"/>
                  </a:lnTo>
                  <a:lnTo>
                    <a:pt x="3983075" y="1676"/>
                  </a:lnTo>
                  <a:close/>
                </a:path>
              </a:pathLst>
            </a:custGeom>
            <a:solidFill>
              <a:srgbClr val="000000"/>
            </a:solidFill>
          </p:spPr>
          <p:txBody>
            <a:bodyPr wrap="square" lIns="0" tIns="0" rIns="0" bIns="0" rtlCol="0"/>
            <a:lstStyle/>
            <a:p>
              <a:endParaRPr/>
            </a:p>
          </p:txBody>
        </p:sp>
        <p:pic>
          <p:nvPicPr>
            <p:cNvPr id="17" name="object 4"/>
            <p:cNvPicPr/>
            <p:nvPr/>
          </p:nvPicPr>
          <p:blipFill>
            <a:blip r:embed="rId3" cstate="print"/>
            <a:stretch>
              <a:fillRect/>
            </a:stretch>
          </p:blipFill>
          <p:spPr>
            <a:xfrm>
              <a:off x="1030288" y="2400300"/>
              <a:ext cx="7278685" cy="2592388"/>
            </a:xfrm>
            <a:prstGeom prst="rect">
              <a:avLst/>
            </a:prstGeom>
          </p:spPr>
        </p:pic>
        <p:sp>
          <p:nvSpPr>
            <p:cNvPr id="18" name="object 5"/>
            <p:cNvSpPr/>
            <p:nvPr/>
          </p:nvSpPr>
          <p:spPr>
            <a:xfrm>
              <a:off x="992187" y="2362199"/>
              <a:ext cx="7355205" cy="2668270"/>
            </a:xfrm>
            <a:custGeom>
              <a:avLst/>
              <a:gdLst/>
              <a:ahLst/>
              <a:cxnLst/>
              <a:rect l="l" t="t" r="r" b="b"/>
              <a:pathLst>
                <a:path w="7355205" h="2668270">
                  <a:moveTo>
                    <a:pt x="7329487" y="25400"/>
                  </a:moveTo>
                  <a:lnTo>
                    <a:pt x="7316787" y="25400"/>
                  </a:lnTo>
                  <a:lnTo>
                    <a:pt x="7316787" y="38100"/>
                  </a:lnTo>
                  <a:lnTo>
                    <a:pt x="7316787" y="2630170"/>
                  </a:lnTo>
                  <a:lnTo>
                    <a:pt x="38100" y="2630170"/>
                  </a:lnTo>
                  <a:lnTo>
                    <a:pt x="38100" y="38100"/>
                  </a:lnTo>
                  <a:lnTo>
                    <a:pt x="7316787" y="38100"/>
                  </a:lnTo>
                  <a:lnTo>
                    <a:pt x="7316787" y="25400"/>
                  </a:lnTo>
                  <a:lnTo>
                    <a:pt x="25400" y="25400"/>
                  </a:lnTo>
                  <a:lnTo>
                    <a:pt x="25400" y="38100"/>
                  </a:lnTo>
                  <a:lnTo>
                    <a:pt x="25400" y="2630170"/>
                  </a:lnTo>
                  <a:lnTo>
                    <a:pt x="25400" y="2642870"/>
                  </a:lnTo>
                  <a:lnTo>
                    <a:pt x="7329487" y="2642870"/>
                  </a:lnTo>
                  <a:lnTo>
                    <a:pt x="7329487" y="2630487"/>
                  </a:lnTo>
                  <a:lnTo>
                    <a:pt x="7329487" y="2630170"/>
                  </a:lnTo>
                  <a:lnTo>
                    <a:pt x="7329487" y="38100"/>
                  </a:lnTo>
                  <a:lnTo>
                    <a:pt x="7329487" y="25400"/>
                  </a:lnTo>
                  <a:close/>
                </a:path>
                <a:path w="7355205" h="2668270">
                  <a:moveTo>
                    <a:pt x="7354887" y="0"/>
                  </a:moveTo>
                  <a:lnTo>
                    <a:pt x="7342187" y="0"/>
                  </a:lnTo>
                  <a:lnTo>
                    <a:pt x="7342187" y="12700"/>
                  </a:lnTo>
                  <a:lnTo>
                    <a:pt x="7342187" y="2655570"/>
                  </a:lnTo>
                  <a:lnTo>
                    <a:pt x="12700" y="2655570"/>
                  </a:lnTo>
                  <a:lnTo>
                    <a:pt x="12700" y="12700"/>
                  </a:lnTo>
                  <a:lnTo>
                    <a:pt x="7342187" y="12700"/>
                  </a:lnTo>
                  <a:lnTo>
                    <a:pt x="7342187" y="0"/>
                  </a:lnTo>
                  <a:lnTo>
                    <a:pt x="0" y="0"/>
                  </a:lnTo>
                  <a:lnTo>
                    <a:pt x="0" y="12700"/>
                  </a:lnTo>
                  <a:lnTo>
                    <a:pt x="0" y="2655570"/>
                  </a:lnTo>
                  <a:lnTo>
                    <a:pt x="0" y="2668270"/>
                  </a:lnTo>
                  <a:lnTo>
                    <a:pt x="7354887" y="2668270"/>
                  </a:lnTo>
                  <a:lnTo>
                    <a:pt x="7354887" y="2655900"/>
                  </a:lnTo>
                  <a:lnTo>
                    <a:pt x="7354887" y="2655570"/>
                  </a:lnTo>
                  <a:lnTo>
                    <a:pt x="7354887" y="12700"/>
                  </a:lnTo>
                  <a:lnTo>
                    <a:pt x="7354887" y="0"/>
                  </a:lnTo>
                  <a:close/>
                </a:path>
              </a:pathLst>
            </a:custGeom>
            <a:solidFill>
              <a:srgbClr val="CC6600"/>
            </a:solidFill>
          </p:spPr>
          <p:txBody>
            <a:bodyPr wrap="square" lIns="0" tIns="0" rIns="0" bIns="0" rtlCol="0"/>
            <a:lstStyle/>
            <a:p>
              <a:endParaRPr/>
            </a:p>
          </p:txBody>
        </p:sp>
      </p:grpSp>
      <p:sp>
        <p:nvSpPr>
          <p:cNvPr id="19" name="object 12"/>
          <p:cNvSpPr txBox="1"/>
          <p:nvPr/>
        </p:nvSpPr>
        <p:spPr>
          <a:xfrm>
            <a:off x="1532078" y="2648439"/>
            <a:ext cx="5694045"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MT"/>
                <a:cs typeface="Arial MT"/>
              </a:rPr>
              <a:t>Sometimes,</a:t>
            </a:r>
            <a:r>
              <a:rPr spc="-20" dirty="0">
                <a:latin typeface="Arial MT"/>
                <a:cs typeface="Arial MT"/>
              </a:rPr>
              <a:t> </a:t>
            </a:r>
            <a:r>
              <a:rPr dirty="0">
                <a:latin typeface="Arial MT"/>
                <a:cs typeface="Arial MT"/>
              </a:rPr>
              <a:t>it</a:t>
            </a:r>
            <a:r>
              <a:rPr spc="-15" dirty="0">
                <a:latin typeface="Arial MT"/>
                <a:cs typeface="Arial MT"/>
              </a:rPr>
              <a:t> </a:t>
            </a:r>
            <a:r>
              <a:rPr dirty="0">
                <a:latin typeface="Arial MT"/>
                <a:cs typeface="Arial MT"/>
              </a:rPr>
              <a:t>can</a:t>
            </a:r>
            <a:r>
              <a:rPr spc="-10" dirty="0">
                <a:latin typeface="Arial MT"/>
                <a:cs typeface="Arial MT"/>
              </a:rPr>
              <a:t> </a:t>
            </a:r>
            <a:r>
              <a:rPr dirty="0">
                <a:latin typeface="Arial MT"/>
                <a:cs typeface="Arial MT"/>
              </a:rPr>
              <a:t>be</a:t>
            </a:r>
            <a:r>
              <a:rPr spc="-10" dirty="0">
                <a:latin typeface="Arial MT"/>
                <a:cs typeface="Arial MT"/>
              </a:rPr>
              <a:t> </a:t>
            </a:r>
            <a:r>
              <a:rPr dirty="0">
                <a:latin typeface="Arial MT"/>
                <a:cs typeface="Arial MT"/>
              </a:rPr>
              <a:t>good</a:t>
            </a:r>
            <a:r>
              <a:rPr spc="-10" dirty="0">
                <a:latin typeface="Arial MT"/>
                <a:cs typeface="Arial MT"/>
              </a:rPr>
              <a:t> </a:t>
            </a:r>
            <a:r>
              <a:rPr spc="-5" dirty="0">
                <a:latin typeface="Arial MT"/>
                <a:cs typeface="Arial MT"/>
              </a:rPr>
              <a:t>to</a:t>
            </a:r>
            <a:r>
              <a:rPr spc="-10" dirty="0">
                <a:latin typeface="Arial MT"/>
                <a:cs typeface="Arial MT"/>
              </a:rPr>
              <a:t> </a:t>
            </a:r>
            <a:r>
              <a:rPr dirty="0">
                <a:latin typeface="Arial MT"/>
                <a:cs typeface="Arial MT"/>
              </a:rPr>
              <a:t>swap</a:t>
            </a:r>
            <a:r>
              <a:rPr spc="-10" dirty="0">
                <a:latin typeface="Arial MT"/>
                <a:cs typeface="Arial MT"/>
              </a:rPr>
              <a:t> </a:t>
            </a:r>
            <a:r>
              <a:rPr spc="-5" dirty="0">
                <a:latin typeface="Arial MT"/>
                <a:cs typeface="Arial MT"/>
              </a:rPr>
              <a:t>processes</a:t>
            </a:r>
            <a:r>
              <a:rPr spc="-10" dirty="0">
                <a:latin typeface="Arial MT"/>
                <a:cs typeface="Arial MT"/>
              </a:rPr>
              <a:t> </a:t>
            </a:r>
            <a:r>
              <a:rPr spc="-5" dirty="0">
                <a:latin typeface="Arial MT"/>
                <a:cs typeface="Arial MT"/>
              </a:rPr>
              <a:t>out.</a:t>
            </a:r>
            <a:endParaRPr dirty="0">
              <a:latin typeface="Arial MT"/>
              <a:cs typeface="Arial MT"/>
            </a:endParaRPr>
          </a:p>
        </p:txBody>
      </p:sp>
    </p:spTree>
    <p:extLst>
      <p:ext uri="{BB962C8B-B14F-4D97-AF65-F5344CB8AC3E}">
        <p14:creationId xmlns:p14="http://schemas.microsoft.com/office/powerpoint/2010/main" val="1126800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3AD0-06D4-9459-223E-7BBFA3C571F7}"/>
              </a:ext>
            </a:extLst>
          </p:cNvPr>
          <p:cNvSpPr>
            <a:spLocks noGrp="1"/>
          </p:cNvSpPr>
          <p:nvPr>
            <p:ph type="title"/>
          </p:nvPr>
        </p:nvSpPr>
        <p:spPr/>
        <p:txBody>
          <a:bodyPr>
            <a:normAutofit fontScale="90000"/>
          </a:bodyPr>
          <a:lstStyle/>
          <a:p>
            <a:r>
              <a:rPr lang="en-US" spc="-5" dirty="0"/>
              <a:t>Schedulers</a:t>
            </a:r>
            <a:r>
              <a:rPr lang="en-US" spc="-95" dirty="0"/>
              <a:t> </a:t>
            </a:r>
            <a:r>
              <a:rPr lang="en-US" spc="-5" dirty="0"/>
              <a:t>(Cont.)</a:t>
            </a:r>
            <a:endParaRPr lang="en-US" dirty="0"/>
          </a:p>
        </p:txBody>
      </p:sp>
      <p:sp>
        <p:nvSpPr>
          <p:cNvPr id="3" name="Text Placeholder 2">
            <a:extLst>
              <a:ext uri="{FF2B5EF4-FFF2-40B4-BE49-F238E27FC236}">
                <a16:creationId xmlns:a16="http://schemas.microsoft.com/office/drawing/2014/main" id="{31411558-8905-B318-4750-C92B45912AD2}"/>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CFCE5565-F96D-C00D-A17F-C11CE510B6D2}"/>
              </a:ext>
            </a:extLst>
          </p:cNvPr>
          <p:cNvSpPr>
            <a:spLocks noGrp="1"/>
          </p:cNvSpPr>
          <p:nvPr>
            <p:ph idx="1"/>
          </p:nvPr>
        </p:nvSpPr>
        <p:spPr>
          <a:xfrm>
            <a:off x="1012940" y="2438046"/>
            <a:ext cx="9736231" cy="3522056"/>
          </a:xfrm>
        </p:spPr>
        <p:txBody>
          <a:bodyPr>
            <a:normAutofit fontScale="62500" lnSpcReduction="20000"/>
          </a:bodyPr>
          <a:lstStyle/>
          <a:p>
            <a:r>
              <a:rPr lang="en-US" sz="2400" dirty="0"/>
              <a:t>Short-term scheduler is invoked very frequently  </a:t>
            </a:r>
          </a:p>
          <a:p>
            <a:pPr lvl="1"/>
            <a:r>
              <a:rPr lang="en-US" sz="2100" dirty="0"/>
              <a:t>(milliseconds) </a:t>
            </a:r>
            <a:r>
              <a:rPr lang="en-US" sz="2400" dirty="0">
                <a:latin typeface="Symbol"/>
                <a:cs typeface="Symbol"/>
              </a:rPr>
              <a:t></a:t>
            </a:r>
            <a:r>
              <a:rPr lang="en-US" sz="2100" dirty="0"/>
              <a:t> (must be fast)</a:t>
            </a:r>
          </a:p>
          <a:p>
            <a:r>
              <a:rPr lang="en-US" sz="2400" dirty="0"/>
              <a:t>Long-term scheduler is invoked very infrequently</a:t>
            </a:r>
          </a:p>
          <a:p>
            <a:pPr lvl="1"/>
            <a:r>
              <a:rPr lang="en-US" sz="2100" dirty="0"/>
              <a:t> (seconds,  minutes) </a:t>
            </a:r>
            <a:r>
              <a:rPr lang="en-US" sz="2400" dirty="0">
                <a:latin typeface="Symbol"/>
                <a:cs typeface="Symbol"/>
              </a:rPr>
              <a:t></a:t>
            </a:r>
            <a:r>
              <a:rPr lang="en-US" sz="2100" dirty="0"/>
              <a:t> (may be slow)</a:t>
            </a:r>
          </a:p>
          <a:p>
            <a:r>
              <a:rPr lang="en-US" sz="2400" dirty="0"/>
              <a:t>The long-term scheduler controls </a:t>
            </a:r>
            <a:r>
              <a:rPr lang="en-US" sz="2400" dirty="0">
                <a:solidFill>
                  <a:schemeClr val="accent6">
                    <a:lumMod val="75000"/>
                  </a:schemeClr>
                </a:solidFill>
              </a:rPr>
              <a:t>the degree of  multiprogramming</a:t>
            </a:r>
          </a:p>
          <a:p>
            <a:r>
              <a:rPr lang="en-US" sz="2400" dirty="0"/>
              <a:t>Processes can be described as either:</a:t>
            </a:r>
          </a:p>
          <a:p>
            <a:r>
              <a:rPr lang="en-US" sz="2400" b="1" dirty="0">
                <a:solidFill>
                  <a:schemeClr val="accent6">
                    <a:lumMod val="75000"/>
                  </a:schemeClr>
                </a:solidFill>
              </a:rPr>
              <a:t>I/O-bound process </a:t>
            </a:r>
            <a:r>
              <a:rPr lang="en-US" sz="2400" dirty="0"/>
              <a:t>– spends more time doing I/O than  computations, many short CPU bursts</a:t>
            </a:r>
          </a:p>
          <a:p>
            <a:r>
              <a:rPr lang="en-US" sz="2400" b="1" dirty="0">
                <a:solidFill>
                  <a:schemeClr val="accent6">
                    <a:lumMod val="75000"/>
                  </a:schemeClr>
                </a:solidFill>
              </a:rPr>
              <a:t>CPU-bound process </a:t>
            </a:r>
            <a:r>
              <a:rPr lang="en-US" sz="2400" dirty="0"/>
              <a:t>– spends more time doing  computations; few very long CPU bursts</a:t>
            </a:r>
          </a:p>
          <a:p>
            <a:endParaRPr lang="en-US" sz="2400" dirty="0"/>
          </a:p>
          <a:p>
            <a:pPr marL="0" indent="0">
              <a:buNone/>
            </a:pPr>
            <a:r>
              <a:rPr lang="en-US" sz="2400" dirty="0"/>
              <a:t>Need to select good combination of  CPU bound and I/O bound processes.</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20623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9844-B7BD-E79C-7A4C-9D3E480BC4FB}"/>
              </a:ext>
            </a:extLst>
          </p:cNvPr>
          <p:cNvSpPr>
            <a:spLocks noGrp="1"/>
          </p:cNvSpPr>
          <p:nvPr>
            <p:ph type="title"/>
          </p:nvPr>
        </p:nvSpPr>
        <p:spPr/>
        <p:txBody>
          <a:bodyPr>
            <a:normAutofit fontScale="90000"/>
          </a:bodyPr>
          <a:lstStyle/>
          <a:p>
            <a:r>
              <a:rPr lang="en-US" spc="-5" dirty="0"/>
              <a:t>Context</a:t>
            </a:r>
            <a:r>
              <a:rPr lang="en-US" spc="-80" dirty="0"/>
              <a:t> </a:t>
            </a:r>
            <a:r>
              <a:rPr lang="en-US" spc="-5" dirty="0"/>
              <a:t>Switch</a:t>
            </a:r>
            <a:endParaRPr lang="en-US" dirty="0"/>
          </a:p>
        </p:txBody>
      </p:sp>
      <p:sp>
        <p:nvSpPr>
          <p:cNvPr id="3" name="Text Placeholder 2">
            <a:extLst>
              <a:ext uri="{FF2B5EF4-FFF2-40B4-BE49-F238E27FC236}">
                <a16:creationId xmlns:a16="http://schemas.microsoft.com/office/drawing/2014/main" id="{40FEF5A5-5F18-DBED-F374-9AB8C697EF8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AA8B478-05A3-F09E-6BF0-1579902545DD}"/>
              </a:ext>
            </a:extLst>
          </p:cNvPr>
          <p:cNvSpPr>
            <a:spLocks noGrp="1"/>
          </p:cNvSpPr>
          <p:nvPr>
            <p:ph idx="1"/>
          </p:nvPr>
        </p:nvSpPr>
        <p:spPr>
          <a:xfrm>
            <a:off x="952054" y="2553956"/>
            <a:ext cx="10405553" cy="3726120"/>
          </a:xfrm>
        </p:spPr>
        <p:txBody>
          <a:bodyPr>
            <a:noAutofit/>
          </a:bodyPr>
          <a:lstStyle/>
          <a:p>
            <a:pPr algn="just"/>
            <a:r>
              <a:rPr lang="en-US" dirty="0"/>
              <a:t> When CPU switches to another process, the system must  save the state of the old process and load the saved state  for the new process</a:t>
            </a:r>
          </a:p>
          <a:p>
            <a:pPr algn="just"/>
            <a:r>
              <a:rPr lang="en-US" dirty="0"/>
              <a:t>Context-switch time is overhead; the system does no useful  work while switching - typically takes </a:t>
            </a:r>
            <a:r>
              <a:rPr lang="en-US" dirty="0">
                <a:solidFill>
                  <a:schemeClr val="accent6">
                    <a:lumMod val="75000"/>
                  </a:schemeClr>
                </a:solidFill>
              </a:rPr>
              <a:t>milliseconds</a:t>
            </a:r>
          </a:p>
          <a:p>
            <a:pPr algn="just"/>
            <a:r>
              <a:rPr lang="en-US" dirty="0"/>
              <a:t>Time dependent on hardware support. In the SPARC  architecture, groups of registers are provided.</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08276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09288" y="2704564"/>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Process Concept</a:t>
            </a:r>
          </a:p>
          <a:p>
            <a:pPr marL="285750" indent="-285750">
              <a:lnSpc>
                <a:spcPct val="150000"/>
              </a:lnSpc>
              <a:buFont typeface="Wingdings" panose="05000000000000000000" pitchFamily="2" charset="2"/>
              <a:buChar char="v"/>
            </a:pPr>
            <a:r>
              <a:rPr lang="en-US" dirty="0"/>
              <a:t> Process Scheduling</a:t>
            </a:r>
          </a:p>
          <a:p>
            <a:pPr marL="285750" indent="-285750">
              <a:lnSpc>
                <a:spcPct val="150000"/>
              </a:lnSpc>
              <a:buFont typeface="Wingdings" panose="05000000000000000000" pitchFamily="2" charset="2"/>
              <a:buChar char="v"/>
            </a:pPr>
            <a:r>
              <a:rPr lang="en-US" dirty="0">
                <a:solidFill>
                  <a:srgbClr val="FF0000"/>
                </a:solidFill>
              </a:rPr>
              <a:t> Operations on Processes</a:t>
            </a:r>
          </a:p>
          <a:p>
            <a:pPr marL="285750" indent="-285750">
              <a:lnSpc>
                <a:spcPct val="150000"/>
              </a:lnSpc>
              <a:buFont typeface="Wingdings" panose="05000000000000000000" pitchFamily="2" charset="2"/>
              <a:buChar char="v"/>
            </a:pPr>
            <a:r>
              <a:rPr lang="en-US" dirty="0"/>
              <a:t> Cooperating Processes</a:t>
            </a:r>
          </a:p>
          <a:p>
            <a:pPr marL="285750" indent="-285750">
              <a:lnSpc>
                <a:spcPct val="150000"/>
              </a:lnSpc>
              <a:buFont typeface="Wingdings" panose="05000000000000000000" pitchFamily="2" charset="2"/>
              <a:buChar char="v"/>
            </a:pPr>
            <a:r>
              <a:rPr lang="en-US" dirty="0"/>
              <a:t> </a:t>
            </a:r>
            <a:r>
              <a:rPr lang="en-US" dirty="0" err="1"/>
              <a:t>Interprocess</a:t>
            </a:r>
            <a:r>
              <a:rPr lang="en-US" dirty="0"/>
              <a:t> Communication</a:t>
            </a:r>
          </a:p>
          <a:p>
            <a:pPr marL="285750" indent="-285750">
              <a:lnSpc>
                <a:spcPct val="150000"/>
              </a:lnSpc>
              <a:buFont typeface="Wingdings" panose="05000000000000000000" pitchFamily="2" charset="2"/>
              <a:buChar char="v"/>
            </a:pPr>
            <a:r>
              <a:rPr lang="en-US" dirty="0"/>
              <a:t> Communication in Client-Server Systems</a:t>
            </a:r>
          </a:p>
        </p:txBody>
      </p:sp>
      <p:sp>
        <p:nvSpPr>
          <p:cNvPr id="4" name="TextBox 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28099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E1E1-9C79-7EF6-EC80-83774D42FD64}"/>
              </a:ext>
            </a:extLst>
          </p:cNvPr>
          <p:cNvSpPr>
            <a:spLocks noGrp="1"/>
          </p:cNvSpPr>
          <p:nvPr>
            <p:ph type="title"/>
          </p:nvPr>
        </p:nvSpPr>
        <p:spPr/>
        <p:txBody>
          <a:bodyPr>
            <a:normAutofit fontScale="90000"/>
          </a:bodyPr>
          <a:lstStyle/>
          <a:p>
            <a:r>
              <a:rPr lang="en-US" spc="-5" dirty="0"/>
              <a:t>Process</a:t>
            </a:r>
            <a:r>
              <a:rPr lang="en-US" spc="-75" dirty="0"/>
              <a:t> </a:t>
            </a:r>
            <a:r>
              <a:rPr lang="en-US" spc="-5" dirty="0"/>
              <a:t>Creation</a:t>
            </a:r>
            <a:endParaRPr lang="en-US" dirty="0"/>
          </a:p>
        </p:txBody>
      </p:sp>
      <p:sp>
        <p:nvSpPr>
          <p:cNvPr id="3" name="Text Placeholder 2">
            <a:extLst>
              <a:ext uri="{FF2B5EF4-FFF2-40B4-BE49-F238E27FC236}">
                <a16:creationId xmlns:a16="http://schemas.microsoft.com/office/drawing/2014/main" id="{4C7DF34E-9633-08BF-E744-6C21EB47C50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7FFDE10-2415-65B5-E81A-188F97189D91}"/>
              </a:ext>
            </a:extLst>
          </p:cNvPr>
          <p:cNvSpPr>
            <a:spLocks noGrp="1"/>
          </p:cNvSpPr>
          <p:nvPr>
            <p:ph idx="1"/>
          </p:nvPr>
        </p:nvSpPr>
        <p:spPr>
          <a:xfrm>
            <a:off x="897031" y="2433468"/>
            <a:ext cx="9736231" cy="3726120"/>
          </a:xfrm>
        </p:spPr>
        <p:txBody>
          <a:bodyPr>
            <a:normAutofit lnSpcReduction="10000"/>
          </a:bodyPr>
          <a:lstStyle/>
          <a:p>
            <a:r>
              <a:rPr lang="en-US" dirty="0"/>
              <a:t>Parent process creates children processes, which, in turn  create other processes, forming a tree of processes</a:t>
            </a:r>
          </a:p>
          <a:p>
            <a:r>
              <a:rPr lang="en-US" dirty="0"/>
              <a:t>Resource sharing</a:t>
            </a:r>
          </a:p>
          <a:p>
            <a:pPr lvl="1"/>
            <a:r>
              <a:rPr lang="en-US" dirty="0"/>
              <a:t>Parent and children share all resources</a:t>
            </a:r>
          </a:p>
          <a:p>
            <a:pPr lvl="1"/>
            <a:r>
              <a:rPr lang="en-US" dirty="0"/>
              <a:t>Children share subset of parent’s resources</a:t>
            </a:r>
          </a:p>
          <a:p>
            <a:pPr lvl="1"/>
            <a:r>
              <a:rPr lang="en-US" dirty="0"/>
              <a:t>Parent and child share no resources</a:t>
            </a:r>
          </a:p>
          <a:p>
            <a:r>
              <a:rPr lang="en-US" dirty="0"/>
              <a:t>Execution</a:t>
            </a:r>
          </a:p>
          <a:p>
            <a:pPr lvl="1"/>
            <a:r>
              <a:rPr lang="en-US" dirty="0"/>
              <a:t>Parent and children execute concurrently</a:t>
            </a:r>
          </a:p>
          <a:p>
            <a:pPr lvl="1"/>
            <a:r>
              <a:rPr lang="en-US" dirty="0"/>
              <a:t>Parent waits until children terminate</a:t>
            </a:r>
          </a:p>
          <a:p>
            <a:r>
              <a:rPr lang="en-US" dirty="0"/>
              <a:t>Example of Chrome</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94602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CDFF-CA2A-D4E7-6DA5-9DBABABD5446}"/>
              </a:ext>
            </a:extLst>
          </p:cNvPr>
          <p:cNvSpPr>
            <a:spLocks noGrp="1"/>
          </p:cNvSpPr>
          <p:nvPr>
            <p:ph type="title"/>
          </p:nvPr>
        </p:nvSpPr>
        <p:spPr/>
        <p:txBody>
          <a:bodyPr>
            <a:normAutofit fontScale="90000"/>
          </a:bodyPr>
          <a:lstStyle/>
          <a:p>
            <a:r>
              <a:rPr lang="en-US" spc="-5" dirty="0"/>
              <a:t>Process</a:t>
            </a:r>
            <a:r>
              <a:rPr lang="en-US" spc="-45" dirty="0"/>
              <a:t> </a:t>
            </a:r>
            <a:r>
              <a:rPr lang="en-US" spc="-5" dirty="0"/>
              <a:t>Creation</a:t>
            </a:r>
            <a:r>
              <a:rPr lang="en-US" spc="-40" dirty="0"/>
              <a:t> </a:t>
            </a:r>
            <a:r>
              <a:rPr lang="en-US" spc="-5" dirty="0"/>
              <a:t>(Cont.)</a:t>
            </a:r>
            <a:endParaRPr lang="en-US" dirty="0"/>
          </a:p>
        </p:txBody>
      </p:sp>
      <p:sp>
        <p:nvSpPr>
          <p:cNvPr id="3" name="Text Placeholder 2">
            <a:extLst>
              <a:ext uri="{FF2B5EF4-FFF2-40B4-BE49-F238E27FC236}">
                <a16:creationId xmlns:a16="http://schemas.microsoft.com/office/drawing/2014/main" id="{25B97AC7-027E-AA34-0AA8-3046E2376FEE}"/>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DCA12404-7844-BDA6-FC5D-B3FA6C71FA47}"/>
              </a:ext>
            </a:extLst>
          </p:cNvPr>
          <p:cNvSpPr>
            <a:spLocks noGrp="1"/>
          </p:cNvSpPr>
          <p:nvPr>
            <p:ph idx="1"/>
          </p:nvPr>
        </p:nvSpPr>
        <p:spPr>
          <a:xfrm>
            <a:off x="897031" y="2555781"/>
            <a:ext cx="9736231" cy="3726120"/>
          </a:xfrm>
        </p:spPr>
        <p:txBody>
          <a:bodyPr>
            <a:normAutofit/>
          </a:bodyPr>
          <a:lstStyle/>
          <a:p>
            <a:r>
              <a:rPr lang="en-US" dirty="0"/>
              <a:t>Address space</a:t>
            </a:r>
          </a:p>
          <a:p>
            <a:pPr lvl="1"/>
            <a:r>
              <a:rPr lang="en-US" dirty="0"/>
              <a:t>Child duplicate of parent</a:t>
            </a:r>
          </a:p>
          <a:p>
            <a:pPr lvl="1"/>
            <a:r>
              <a:rPr lang="en-US" dirty="0"/>
              <a:t>Child has a program loaded into it</a:t>
            </a:r>
          </a:p>
          <a:p>
            <a:r>
              <a:rPr lang="en-US" dirty="0"/>
              <a:t>UNIX examples</a:t>
            </a:r>
          </a:p>
          <a:p>
            <a:pPr lvl="1"/>
            <a:r>
              <a:rPr lang="en-US" b="1" dirty="0"/>
              <a:t>fork</a:t>
            </a:r>
            <a:r>
              <a:rPr lang="en-US" dirty="0"/>
              <a:t> system call creates new process</a:t>
            </a:r>
          </a:p>
          <a:p>
            <a:pPr lvl="1"/>
            <a:r>
              <a:rPr lang="en-US" b="1" dirty="0"/>
              <a:t>exec</a:t>
            </a:r>
            <a:r>
              <a:rPr lang="en-US" dirty="0"/>
              <a:t> system call used after a </a:t>
            </a:r>
            <a:r>
              <a:rPr lang="en-US" b="1" dirty="0"/>
              <a:t>fork</a:t>
            </a:r>
            <a:r>
              <a:rPr lang="en-US" dirty="0"/>
              <a:t> to replace the  process’ memory space with a new program</a:t>
            </a:r>
          </a:p>
          <a:p>
            <a:pPr marL="457200" lvl="1" indent="0">
              <a:buNone/>
            </a:pPr>
            <a:endParaRPr lang="en-US" dirty="0"/>
          </a:p>
          <a:p>
            <a:pPr marL="0" indent="0">
              <a:buNone/>
            </a:pPr>
            <a:r>
              <a:rPr lang="en-US" dirty="0"/>
              <a:t>There are a lot “exec” APIs. For example: </a:t>
            </a:r>
            <a:r>
              <a:rPr lang="en-US" dirty="0" err="1"/>
              <a:t>execve</a:t>
            </a:r>
            <a:r>
              <a:rPr lang="en-US" dirty="0"/>
              <a:t>() </a:t>
            </a:r>
            <a:r>
              <a:rPr lang="en-US" dirty="0" err="1"/>
              <a:t>execv</a:t>
            </a:r>
            <a:r>
              <a:rPr lang="en-US" dirty="0"/>
              <a:t>()  </a:t>
            </a:r>
            <a:r>
              <a:rPr lang="en-US" dirty="0" err="1"/>
              <a:t>execle</a:t>
            </a:r>
            <a:r>
              <a:rPr lang="en-US" dirty="0"/>
              <a:t>() </a:t>
            </a:r>
            <a:r>
              <a:rPr lang="en-US" dirty="0" err="1"/>
              <a:t>execvp</a:t>
            </a:r>
            <a:r>
              <a:rPr lang="en-US" dirty="0"/>
              <a:t>() </a:t>
            </a:r>
            <a:r>
              <a:rPr lang="en-US" dirty="0" err="1"/>
              <a:t>execlp</a:t>
            </a:r>
            <a:r>
              <a:rPr lang="en-US" dirty="0"/>
              <a:t>() etc.</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529172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AF1E-729A-A195-76F5-D7ED24A05FB2}"/>
              </a:ext>
            </a:extLst>
          </p:cNvPr>
          <p:cNvSpPr>
            <a:spLocks noGrp="1"/>
          </p:cNvSpPr>
          <p:nvPr>
            <p:ph type="title"/>
          </p:nvPr>
        </p:nvSpPr>
        <p:spPr/>
        <p:txBody>
          <a:bodyPr>
            <a:normAutofit fontScale="90000"/>
          </a:bodyPr>
          <a:lstStyle/>
          <a:p>
            <a:r>
              <a:rPr lang="en-US" spc="-5" dirty="0"/>
              <a:t>Process</a:t>
            </a:r>
            <a:r>
              <a:rPr lang="en-US" spc="-75" dirty="0"/>
              <a:t> </a:t>
            </a:r>
            <a:r>
              <a:rPr lang="en-US" spc="-5" dirty="0"/>
              <a:t>Creation</a:t>
            </a:r>
            <a:endParaRPr lang="en-US" dirty="0"/>
          </a:p>
        </p:txBody>
      </p:sp>
      <p:sp>
        <p:nvSpPr>
          <p:cNvPr id="3" name="Text Placeholder 2">
            <a:extLst>
              <a:ext uri="{FF2B5EF4-FFF2-40B4-BE49-F238E27FC236}">
                <a16:creationId xmlns:a16="http://schemas.microsoft.com/office/drawing/2014/main" id="{957D8224-E82A-9D3E-29FA-9F61F40E648F}"/>
              </a:ext>
            </a:extLst>
          </p:cNvPr>
          <p:cNvSpPr>
            <a:spLocks noGrp="1"/>
          </p:cNvSpPr>
          <p:nvPr>
            <p:ph type="body" sz="quarter" idx="11"/>
          </p:nvPr>
        </p:nvSpPr>
        <p:spPr/>
        <p:txBody>
          <a:bodyPr/>
          <a:lstStyle/>
          <a:p>
            <a:endParaRPr lang="en-US"/>
          </a:p>
        </p:txBody>
      </p:sp>
      <p:grpSp>
        <p:nvGrpSpPr>
          <p:cNvPr id="7" name="object 6"/>
          <p:cNvGrpSpPr/>
          <p:nvPr/>
        </p:nvGrpSpPr>
        <p:grpSpPr>
          <a:xfrm>
            <a:off x="897031" y="2823836"/>
            <a:ext cx="8523605" cy="2218690"/>
            <a:chOff x="465138" y="1407160"/>
            <a:chExt cx="8523605" cy="2218690"/>
          </a:xfrm>
        </p:grpSpPr>
        <p:pic>
          <p:nvPicPr>
            <p:cNvPr id="8" name="object 7"/>
            <p:cNvPicPr/>
            <p:nvPr/>
          </p:nvPicPr>
          <p:blipFill>
            <a:blip r:embed="rId3" cstate="print"/>
            <a:stretch>
              <a:fillRect/>
            </a:stretch>
          </p:blipFill>
          <p:spPr>
            <a:xfrm>
              <a:off x="503238" y="1444625"/>
              <a:ext cx="8447086" cy="2143125"/>
            </a:xfrm>
            <a:prstGeom prst="rect">
              <a:avLst/>
            </a:prstGeom>
          </p:spPr>
        </p:pic>
        <p:sp>
          <p:nvSpPr>
            <p:cNvPr id="9" name="object 8"/>
            <p:cNvSpPr/>
            <p:nvPr/>
          </p:nvSpPr>
          <p:spPr>
            <a:xfrm>
              <a:off x="465137" y="1407159"/>
              <a:ext cx="8523605" cy="2218690"/>
            </a:xfrm>
            <a:custGeom>
              <a:avLst/>
              <a:gdLst/>
              <a:ahLst/>
              <a:cxnLst/>
              <a:rect l="l" t="t" r="r" b="b"/>
              <a:pathLst>
                <a:path w="8523605" h="2218690">
                  <a:moveTo>
                    <a:pt x="8497887" y="25400"/>
                  </a:moveTo>
                  <a:lnTo>
                    <a:pt x="8485187" y="25400"/>
                  </a:lnTo>
                  <a:lnTo>
                    <a:pt x="8485187" y="38100"/>
                  </a:lnTo>
                  <a:lnTo>
                    <a:pt x="8485187" y="2180590"/>
                  </a:lnTo>
                  <a:lnTo>
                    <a:pt x="38100" y="2180590"/>
                  </a:lnTo>
                  <a:lnTo>
                    <a:pt x="38100" y="38100"/>
                  </a:lnTo>
                  <a:lnTo>
                    <a:pt x="8485187" y="38100"/>
                  </a:lnTo>
                  <a:lnTo>
                    <a:pt x="8485187" y="25400"/>
                  </a:lnTo>
                  <a:lnTo>
                    <a:pt x="25400" y="25400"/>
                  </a:lnTo>
                  <a:lnTo>
                    <a:pt x="25400" y="38100"/>
                  </a:lnTo>
                  <a:lnTo>
                    <a:pt x="25400" y="2180590"/>
                  </a:lnTo>
                  <a:lnTo>
                    <a:pt x="25400" y="2193290"/>
                  </a:lnTo>
                  <a:lnTo>
                    <a:pt x="8497887" y="2193290"/>
                  </a:lnTo>
                  <a:lnTo>
                    <a:pt x="8497887" y="2180590"/>
                  </a:lnTo>
                  <a:lnTo>
                    <a:pt x="8497887" y="38100"/>
                  </a:lnTo>
                  <a:lnTo>
                    <a:pt x="8497887" y="37465"/>
                  </a:lnTo>
                  <a:lnTo>
                    <a:pt x="8497887" y="25400"/>
                  </a:lnTo>
                  <a:close/>
                </a:path>
                <a:path w="8523605" h="2218690">
                  <a:moveTo>
                    <a:pt x="8523287" y="0"/>
                  </a:moveTo>
                  <a:lnTo>
                    <a:pt x="8510587" y="0"/>
                  </a:lnTo>
                  <a:lnTo>
                    <a:pt x="8510587" y="12700"/>
                  </a:lnTo>
                  <a:lnTo>
                    <a:pt x="8510587" y="2205990"/>
                  </a:lnTo>
                  <a:lnTo>
                    <a:pt x="12700" y="2205990"/>
                  </a:lnTo>
                  <a:lnTo>
                    <a:pt x="12700" y="12700"/>
                  </a:lnTo>
                  <a:lnTo>
                    <a:pt x="8510587" y="12700"/>
                  </a:lnTo>
                  <a:lnTo>
                    <a:pt x="8510587" y="0"/>
                  </a:lnTo>
                  <a:lnTo>
                    <a:pt x="0" y="0"/>
                  </a:lnTo>
                  <a:lnTo>
                    <a:pt x="0" y="12700"/>
                  </a:lnTo>
                  <a:lnTo>
                    <a:pt x="0" y="2205990"/>
                  </a:lnTo>
                  <a:lnTo>
                    <a:pt x="0" y="2218690"/>
                  </a:lnTo>
                  <a:lnTo>
                    <a:pt x="8523287" y="2218690"/>
                  </a:lnTo>
                  <a:lnTo>
                    <a:pt x="8523287" y="2205990"/>
                  </a:lnTo>
                  <a:lnTo>
                    <a:pt x="8523287" y="12700"/>
                  </a:lnTo>
                  <a:lnTo>
                    <a:pt x="8523287" y="12065"/>
                  </a:lnTo>
                  <a:lnTo>
                    <a:pt x="8523287" y="0"/>
                  </a:lnTo>
                  <a:close/>
                </a:path>
              </a:pathLst>
            </a:custGeom>
            <a:solidFill>
              <a:srgbClr val="CC6600"/>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80321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AAC6-AE8D-5012-D6F7-BE19547D9275}"/>
              </a:ext>
            </a:extLst>
          </p:cNvPr>
          <p:cNvSpPr>
            <a:spLocks noGrp="1"/>
          </p:cNvSpPr>
          <p:nvPr>
            <p:ph type="title"/>
          </p:nvPr>
        </p:nvSpPr>
        <p:spPr/>
        <p:txBody>
          <a:bodyPr>
            <a:normAutofit fontScale="90000"/>
          </a:bodyPr>
          <a:lstStyle/>
          <a:p>
            <a:r>
              <a:rPr lang="en-US" dirty="0"/>
              <a:t>C</a:t>
            </a:r>
            <a:r>
              <a:rPr lang="en-US" spc="-10" dirty="0"/>
              <a:t> </a:t>
            </a:r>
            <a:r>
              <a:rPr lang="en-US" spc="-5" dirty="0"/>
              <a:t>Program Forking</a:t>
            </a:r>
            <a:r>
              <a:rPr lang="en-US" spc="-15" dirty="0"/>
              <a:t> </a:t>
            </a:r>
            <a:r>
              <a:rPr lang="en-US" spc="-5" dirty="0"/>
              <a:t>Separate</a:t>
            </a:r>
            <a:r>
              <a:rPr lang="en-US" spc="-15" dirty="0"/>
              <a:t> </a:t>
            </a:r>
            <a:r>
              <a:rPr lang="en-US" spc="-5" dirty="0"/>
              <a:t>Process</a:t>
            </a:r>
            <a:endParaRPr lang="en-US" dirty="0"/>
          </a:p>
        </p:txBody>
      </p:sp>
      <p:sp>
        <p:nvSpPr>
          <p:cNvPr id="3" name="Text Placeholder 2">
            <a:extLst>
              <a:ext uri="{FF2B5EF4-FFF2-40B4-BE49-F238E27FC236}">
                <a16:creationId xmlns:a16="http://schemas.microsoft.com/office/drawing/2014/main" id="{CB154D6E-4826-E877-82D0-16096B137EA4}"/>
              </a:ext>
            </a:extLst>
          </p:cNvPr>
          <p:cNvSpPr>
            <a:spLocks noGrp="1"/>
          </p:cNvSpPr>
          <p:nvPr>
            <p:ph type="body" sz="quarter" idx="11"/>
          </p:nvPr>
        </p:nvSpPr>
        <p:spPr/>
        <p:txBody>
          <a:bodyPr/>
          <a:lstStyle/>
          <a:p>
            <a:endParaRPr lang="en-US"/>
          </a:p>
        </p:txBody>
      </p:sp>
      <p:pic>
        <p:nvPicPr>
          <p:cNvPr id="5" name="object 12"/>
          <p:cNvPicPr/>
          <p:nvPr/>
        </p:nvPicPr>
        <p:blipFill>
          <a:blip r:embed="rId2" cstate="print"/>
          <a:stretch>
            <a:fillRect/>
          </a:stretch>
        </p:blipFill>
        <p:spPr>
          <a:xfrm>
            <a:off x="1774825" y="2438046"/>
            <a:ext cx="9053848" cy="4065785"/>
          </a:xfrm>
          <a:prstGeom prst="rect">
            <a:avLst/>
          </a:prstGeom>
        </p:spPr>
      </p:pic>
      <p:sp>
        <p:nvSpPr>
          <p:cNvPr id="7" name="TextBox 6">
            <a:extLst>
              <a:ext uri="{FF2B5EF4-FFF2-40B4-BE49-F238E27FC236}">
                <a16:creationId xmlns:a16="http://schemas.microsoft.com/office/drawing/2014/main" id="{09686893-6F4F-C4D8-AB55-138D8E50E408}"/>
              </a:ext>
            </a:extLst>
          </p:cNvPr>
          <p:cNvSpPr txBox="1"/>
          <p:nvPr/>
        </p:nvSpPr>
        <p:spPr>
          <a:xfrm>
            <a:off x="556556" y="6612292"/>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527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DD2C-36C4-6EF6-60B0-DACCDC41D5D1}"/>
              </a:ext>
            </a:extLst>
          </p:cNvPr>
          <p:cNvSpPr>
            <a:spLocks noGrp="1"/>
          </p:cNvSpPr>
          <p:nvPr>
            <p:ph type="title"/>
          </p:nvPr>
        </p:nvSpPr>
        <p:spPr/>
        <p:txBody>
          <a:bodyPr>
            <a:normAutofit fontScale="90000"/>
          </a:bodyPr>
          <a:lstStyle/>
          <a:p>
            <a:r>
              <a:rPr lang="en-US" spc="-5" dirty="0"/>
              <a:t>Process</a:t>
            </a:r>
            <a:r>
              <a:rPr lang="en-US" spc="-75" dirty="0"/>
              <a:t> </a:t>
            </a:r>
            <a:r>
              <a:rPr lang="en-US" spc="-5" dirty="0"/>
              <a:t>Termination</a:t>
            </a:r>
            <a:endParaRPr lang="en-US" dirty="0"/>
          </a:p>
        </p:txBody>
      </p:sp>
      <p:sp>
        <p:nvSpPr>
          <p:cNvPr id="3" name="Text Placeholder 2">
            <a:extLst>
              <a:ext uri="{FF2B5EF4-FFF2-40B4-BE49-F238E27FC236}">
                <a16:creationId xmlns:a16="http://schemas.microsoft.com/office/drawing/2014/main" id="{ADCCE1EB-253F-0C56-8172-1069FF93CEB5}"/>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7E9AF08E-5D1E-AE84-C7CD-6E6964D93085}"/>
              </a:ext>
            </a:extLst>
          </p:cNvPr>
          <p:cNvSpPr>
            <a:spLocks noGrp="1"/>
          </p:cNvSpPr>
          <p:nvPr>
            <p:ph idx="1"/>
          </p:nvPr>
        </p:nvSpPr>
        <p:spPr>
          <a:xfrm>
            <a:off x="897031" y="2438046"/>
            <a:ext cx="11005159" cy="3726120"/>
          </a:xfrm>
        </p:spPr>
        <p:txBody>
          <a:bodyPr>
            <a:normAutofit/>
          </a:bodyPr>
          <a:lstStyle/>
          <a:p>
            <a:r>
              <a:rPr lang="en-US" dirty="0"/>
              <a:t>Process executes last statement and asks the operating system to  delete it (</a:t>
            </a:r>
            <a:r>
              <a:rPr lang="en-US" b="1" dirty="0"/>
              <a:t>exit</a:t>
            </a:r>
            <a:r>
              <a:rPr lang="en-US" dirty="0"/>
              <a:t>)</a:t>
            </a:r>
          </a:p>
          <a:p>
            <a:pPr lvl="1"/>
            <a:r>
              <a:rPr lang="en-US" dirty="0"/>
              <a:t>Output data from child to parent (via </a:t>
            </a:r>
            <a:r>
              <a:rPr lang="en-US" b="1" dirty="0"/>
              <a:t>wait</a:t>
            </a:r>
            <a:r>
              <a:rPr lang="en-US" dirty="0"/>
              <a:t>)</a:t>
            </a:r>
          </a:p>
          <a:p>
            <a:pPr lvl="1"/>
            <a:r>
              <a:rPr lang="en-US" dirty="0"/>
              <a:t>Process’ resources are deallocated by operating system</a:t>
            </a:r>
          </a:p>
          <a:p>
            <a:r>
              <a:rPr lang="en-US" dirty="0"/>
              <a:t>Parent may terminate execution of children processes (</a:t>
            </a:r>
            <a:r>
              <a:rPr lang="en-US" b="1" dirty="0"/>
              <a:t>abort</a:t>
            </a:r>
            <a:r>
              <a:rPr lang="en-US" dirty="0"/>
              <a:t>)</a:t>
            </a:r>
          </a:p>
          <a:p>
            <a:pPr lvl="1"/>
            <a:r>
              <a:rPr lang="en-US" dirty="0"/>
              <a:t>Child has exceeded allocated resources</a:t>
            </a:r>
          </a:p>
          <a:p>
            <a:pPr lvl="1"/>
            <a:r>
              <a:rPr lang="en-US" dirty="0"/>
              <a:t>Task assigned to child is no longer required</a:t>
            </a:r>
          </a:p>
          <a:p>
            <a:pPr lvl="1"/>
            <a:r>
              <a:rPr lang="en-US" dirty="0"/>
              <a:t>If parent is exiting</a:t>
            </a:r>
          </a:p>
          <a:p>
            <a:pPr lvl="3">
              <a:buFont typeface="Wingdings" panose="05000000000000000000" pitchFamily="2" charset="2"/>
              <a:buChar char="ü"/>
            </a:pPr>
            <a:r>
              <a:rPr lang="en-US" dirty="0"/>
              <a:t>Some operating system do not allow child to continue if its  parent terminates</a:t>
            </a:r>
          </a:p>
          <a:p>
            <a:pPr marL="1828800" lvl="4" indent="0">
              <a:buNone/>
            </a:pPr>
            <a:r>
              <a:rPr lang="en-US" dirty="0"/>
              <a:t>– All children terminated - </a:t>
            </a:r>
            <a:r>
              <a:rPr lang="en-US" i="1" dirty="0"/>
              <a:t>cascading termination</a:t>
            </a:r>
          </a:p>
          <a:p>
            <a:pPr lvl="3">
              <a:buFont typeface="Wingdings" panose="05000000000000000000" pitchFamily="2" charset="2"/>
              <a:buChar char="ü"/>
            </a:pPr>
            <a:r>
              <a:rPr lang="en-US" dirty="0"/>
              <a:t>In some other operating systems, </a:t>
            </a:r>
            <a:r>
              <a:rPr lang="en-US" i="1" dirty="0"/>
              <a:t>the child gets orphaned</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859263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09288" y="2704564"/>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Process Concept</a:t>
            </a:r>
          </a:p>
          <a:p>
            <a:pPr marL="285750" indent="-285750">
              <a:lnSpc>
                <a:spcPct val="150000"/>
              </a:lnSpc>
              <a:buFont typeface="Wingdings" panose="05000000000000000000" pitchFamily="2" charset="2"/>
              <a:buChar char="v"/>
            </a:pPr>
            <a:r>
              <a:rPr lang="en-US" dirty="0"/>
              <a:t> Process Scheduling</a:t>
            </a:r>
          </a:p>
          <a:p>
            <a:pPr marL="285750" indent="-285750">
              <a:lnSpc>
                <a:spcPct val="150000"/>
              </a:lnSpc>
              <a:buFont typeface="Wingdings" panose="05000000000000000000" pitchFamily="2" charset="2"/>
              <a:buChar char="v"/>
            </a:pPr>
            <a:r>
              <a:rPr lang="en-US" dirty="0"/>
              <a:t> Operations on Processes</a:t>
            </a:r>
          </a:p>
          <a:p>
            <a:pPr marL="285750" indent="-285750">
              <a:lnSpc>
                <a:spcPct val="150000"/>
              </a:lnSpc>
              <a:buFont typeface="Wingdings" panose="05000000000000000000" pitchFamily="2" charset="2"/>
              <a:buChar char="v"/>
            </a:pPr>
            <a:r>
              <a:rPr lang="en-US" dirty="0">
                <a:solidFill>
                  <a:srgbClr val="FF0000"/>
                </a:solidFill>
              </a:rPr>
              <a:t> Cooperating Processes</a:t>
            </a:r>
          </a:p>
          <a:p>
            <a:pPr marL="285750" indent="-285750">
              <a:lnSpc>
                <a:spcPct val="150000"/>
              </a:lnSpc>
              <a:buFont typeface="Wingdings" panose="05000000000000000000" pitchFamily="2" charset="2"/>
              <a:buChar char="v"/>
            </a:pPr>
            <a:r>
              <a:rPr lang="en-US" dirty="0"/>
              <a:t> </a:t>
            </a:r>
            <a:r>
              <a:rPr lang="en-US" dirty="0" err="1"/>
              <a:t>Interprocess</a:t>
            </a:r>
            <a:r>
              <a:rPr lang="en-US" dirty="0"/>
              <a:t> Communication</a:t>
            </a:r>
          </a:p>
          <a:p>
            <a:pPr marL="285750" indent="-285750">
              <a:lnSpc>
                <a:spcPct val="150000"/>
              </a:lnSpc>
              <a:buFont typeface="Wingdings" panose="05000000000000000000" pitchFamily="2" charset="2"/>
              <a:buChar char="v"/>
            </a:pPr>
            <a:r>
              <a:rPr lang="en-US" dirty="0"/>
              <a:t> Communication in Client-Server Systems</a:t>
            </a:r>
          </a:p>
        </p:txBody>
      </p:sp>
      <p:sp>
        <p:nvSpPr>
          <p:cNvPr id="4" name="TextBox 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09954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09288" y="2704564"/>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solidFill>
                  <a:srgbClr val="FF0000"/>
                </a:solidFill>
              </a:rPr>
              <a:t> Process Concept</a:t>
            </a:r>
          </a:p>
          <a:p>
            <a:pPr marL="285750" indent="-285750">
              <a:lnSpc>
                <a:spcPct val="150000"/>
              </a:lnSpc>
              <a:buFont typeface="Wingdings" panose="05000000000000000000" pitchFamily="2" charset="2"/>
              <a:buChar char="v"/>
            </a:pPr>
            <a:r>
              <a:rPr lang="en-US" dirty="0"/>
              <a:t> Process Scheduling</a:t>
            </a:r>
          </a:p>
          <a:p>
            <a:pPr marL="285750" indent="-285750">
              <a:lnSpc>
                <a:spcPct val="150000"/>
              </a:lnSpc>
              <a:buFont typeface="Wingdings" panose="05000000000000000000" pitchFamily="2" charset="2"/>
              <a:buChar char="v"/>
            </a:pPr>
            <a:r>
              <a:rPr lang="en-US" dirty="0"/>
              <a:t> Operations on Processes</a:t>
            </a:r>
          </a:p>
          <a:p>
            <a:pPr marL="285750" indent="-285750">
              <a:lnSpc>
                <a:spcPct val="150000"/>
              </a:lnSpc>
              <a:buFont typeface="Wingdings" panose="05000000000000000000" pitchFamily="2" charset="2"/>
              <a:buChar char="v"/>
            </a:pPr>
            <a:r>
              <a:rPr lang="en-US" dirty="0"/>
              <a:t> Cooperating Processes</a:t>
            </a:r>
          </a:p>
          <a:p>
            <a:pPr marL="285750" indent="-285750">
              <a:lnSpc>
                <a:spcPct val="150000"/>
              </a:lnSpc>
              <a:buFont typeface="Wingdings" panose="05000000000000000000" pitchFamily="2" charset="2"/>
              <a:buChar char="v"/>
            </a:pPr>
            <a:r>
              <a:rPr lang="en-US" dirty="0"/>
              <a:t> </a:t>
            </a:r>
            <a:r>
              <a:rPr lang="en-US" dirty="0" err="1"/>
              <a:t>Interprocess</a:t>
            </a:r>
            <a:r>
              <a:rPr lang="en-US" dirty="0"/>
              <a:t> Communication</a:t>
            </a:r>
          </a:p>
          <a:p>
            <a:pPr marL="285750" indent="-285750">
              <a:lnSpc>
                <a:spcPct val="150000"/>
              </a:lnSpc>
              <a:buFont typeface="Wingdings" panose="05000000000000000000" pitchFamily="2" charset="2"/>
              <a:buChar char="v"/>
            </a:pPr>
            <a:r>
              <a:rPr lang="en-US" dirty="0"/>
              <a:t> Communication in Client-Server Systems</a:t>
            </a:r>
          </a:p>
        </p:txBody>
      </p:sp>
    </p:spTree>
    <p:extLst>
      <p:ext uri="{BB962C8B-B14F-4D97-AF65-F5344CB8AC3E}">
        <p14:creationId xmlns:p14="http://schemas.microsoft.com/office/powerpoint/2010/main" val="321072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7838-171B-0155-28B8-9105A8B511D2}"/>
              </a:ext>
            </a:extLst>
          </p:cNvPr>
          <p:cNvSpPr>
            <a:spLocks noGrp="1"/>
          </p:cNvSpPr>
          <p:nvPr>
            <p:ph type="title"/>
          </p:nvPr>
        </p:nvSpPr>
        <p:spPr/>
        <p:txBody>
          <a:bodyPr>
            <a:normAutofit fontScale="90000"/>
          </a:bodyPr>
          <a:lstStyle/>
          <a:p>
            <a:r>
              <a:rPr lang="en-US" spc="-5" dirty="0"/>
              <a:t>Producer-Consumer</a:t>
            </a:r>
            <a:r>
              <a:rPr lang="en-US" spc="-55" dirty="0"/>
              <a:t> </a:t>
            </a:r>
            <a:r>
              <a:rPr lang="en-US" spc="-5" dirty="0"/>
              <a:t>Problem</a:t>
            </a:r>
            <a:endParaRPr lang="en-US" dirty="0"/>
          </a:p>
        </p:txBody>
      </p:sp>
      <p:sp>
        <p:nvSpPr>
          <p:cNvPr id="3" name="Text Placeholder 2">
            <a:extLst>
              <a:ext uri="{FF2B5EF4-FFF2-40B4-BE49-F238E27FC236}">
                <a16:creationId xmlns:a16="http://schemas.microsoft.com/office/drawing/2014/main" id="{E89B52BF-15D3-7EF0-1514-FB920207FE5B}"/>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BA156E3D-9056-828A-D925-12B6471286B5}"/>
              </a:ext>
            </a:extLst>
          </p:cNvPr>
          <p:cNvSpPr>
            <a:spLocks noGrp="1"/>
          </p:cNvSpPr>
          <p:nvPr>
            <p:ph idx="1"/>
          </p:nvPr>
        </p:nvSpPr>
        <p:spPr>
          <a:xfrm>
            <a:off x="1187341" y="2772897"/>
            <a:ext cx="9386213" cy="2327137"/>
          </a:xfrm>
        </p:spPr>
        <p:txBody>
          <a:bodyPr>
            <a:noAutofit/>
          </a:bodyPr>
          <a:lstStyle/>
          <a:p>
            <a:r>
              <a:rPr lang="en-US" sz="1600" dirty="0"/>
              <a:t>Paradigm for cooperating processes, </a:t>
            </a:r>
            <a:r>
              <a:rPr lang="en-US" sz="1600" i="1" dirty="0"/>
              <a:t>producer</a:t>
            </a:r>
            <a:r>
              <a:rPr lang="en-US" sz="1600" dirty="0"/>
              <a:t>  process produces information that is consumed by a  </a:t>
            </a:r>
            <a:r>
              <a:rPr lang="en-US" sz="1600" i="1" dirty="0"/>
              <a:t>consumer</a:t>
            </a:r>
            <a:r>
              <a:rPr lang="en-US" sz="1600" dirty="0"/>
              <a:t> process</a:t>
            </a:r>
          </a:p>
          <a:p>
            <a:pPr lvl="1"/>
            <a:r>
              <a:rPr lang="en-US" sz="1300" i="1" dirty="0"/>
              <a:t>unbounded-buffer</a:t>
            </a:r>
            <a:r>
              <a:rPr lang="en-US" sz="1300" dirty="0"/>
              <a:t> places no practical limit on the  size of the buffer. Consumer has to wait if no new  item.</a:t>
            </a:r>
          </a:p>
          <a:p>
            <a:pPr lvl="1"/>
            <a:r>
              <a:rPr lang="en-US" sz="1300" i="1" dirty="0"/>
              <a:t>bounded-buffer </a:t>
            </a:r>
            <a:r>
              <a:rPr lang="en-US" sz="1300" dirty="0"/>
              <a:t>assumes that there is a fixed buffer  size. Producer must wait if buffer full.</a:t>
            </a:r>
          </a:p>
          <a:p>
            <a:endParaRPr lang="en-US" sz="1600" dirty="0"/>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325230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666E-1875-B819-089C-3D5D83F06BBE}"/>
              </a:ext>
            </a:extLst>
          </p:cNvPr>
          <p:cNvSpPr>
            <a:spLocks noGrp="1"/>
          </p:cNvSpPr>
          <p:nvPr>
            <p:ph type="title"/>
          </p:nvPr>
        </p:nvSpPr>
        <p:spPr/>
        <p:txBody>
          <a:bodyPr>
            <a:normAutofit fontScale="90000"/>
          </a:bodyPr>
          <a:lstStyle/>
          <a:p>
            <a:r>
              <a:rPr lang="en-US" sz="3600" dirty="0"/>
              <a:t>Bounded-Buffer</a:t>
            </a:r>
            <a:r>
              <a:rPr lang="en-US" sz="3600" spc="-25" dirty="0"/>
              <a:t> </a:t>
            </a:r>
            <a:r>
              <a:rPr lang="en-US" sz="3600" dirty="0"/>
              <a:t>–</a:t>
            </a:r>
            <a:r>
              <a:rPr lang="en-US" sz="3600" spc="-10" dirty="0"/>
              <a:t> </a:t>
            </a:r>
            <a:r>
              <a:rPr lang="en-US" sz="3600" dirty="0"/>
              <a:t>Shared-Memory</a:t>
            </a:r>
            <a:r>
              <a:rPr lang="en-US" sz="3600" spc="-15" dirty="0"/>
              <a:t> </a:t>
            </a:r>
            <a:r>
              <a:rPr lang="en-US" sz="3600" spc="-5" dirty="0"/>
              <a:t>Solution</a:t>
            </a:r>
            <a:endParaRPr lang="en-US" dirty="0"/>
          </a:p>
        </p:txBody>
      </p:sp>
      <p:sp>
        <p:nvSpPr>
          <p:cNvPr id="3" name="Text Placeholder 2">
            <a:extLst>
              <a:ext uri="{FF2B5EF4-FFF2-40B4-BE49-F238E27FC236}">
                <a16:creationId xmlns:a16="http://schemas.microsoft.com/office/drawing/2014/main" id="{4F9C1FF5-DDD9-CEAE-E1FB-38F94BA013BC}"/>
              </a:ext>
            </a:extLst>
          </p:cNvPr>
          <p:cNvSpPr>
            <a:spLocks noGrp="1"/>
          </p:cNvSpPr>
          <p:nvPr>
            <p:ph type="body" sz="quarter" idx="11"/>
          </p:nvPr>
        </p:nvSpPr>
        <p:spPr/>
        <p:txBody>
          <a:bodyPr/>
          <a:lstStyle/>
          <a:p>
            <a:endParaRPr lang="en-US"/>
          </a:p>
        </p:txBody>
      </p:sp>
      <p:sp>
        <p:nvSpPr>
          <p:cNvPr id="6" name="object 15"/>
          <p:cNvSpPr txBox="1"/>
          <p:nvPr/>
        </p:nvSpPr>
        <p:spPr>
          <a:xfrm>
            <a:off x="3283231" y="2510671"/>
            <a:ext cx="4529455" cy="4090351"/>
          </a:xfrm>
          <a:prstGeom prst="rect">
            <a:avLst/>
          </a:prstGeom>
        </p:spPr>
        <p:txBody>
          <a:bodyPr vert="horz" wrap="square" lIns="0" tIns="96520" rIns="0" bIns="0" rtlCol="0">
            <a:spAutoFit/>
          </a:bodyPr>
          <a:lstStyle/>
          <a:p>
            <a:pPr marL="298450" indent="-285750">
              <a:lnSpc>
                <a:spcPct val="100000"/>
              </a:lnSpc>
              <a:spcBef>
                <a:spcPts val="760"/>
              </a:spcBef>
              <a:buClr>
                <a:srgbClr val="993300"/>
              </a:buClr>
              <a:buSzPct val="88888"/>
              <a:buFont typeface="Wingdings" panose="05000000000000000000" pitchFamily="2" charset="2"/>
              <a:buChar char="q"/>
              <a:tabLst>
                <a:tab pos="354965" algn="l"/>
                <a:tab pos="355600" algn="l"/>
              </a:tabLst>
            </a:pPr>
            <a:r>
              <a:rPr sz="1800" spc="-5" dirty="0">
                <a:latin typeface="Arial MT"/>
                <a:cs typeface="Arial MT"/>
              </a:rPr>
              <a:t>Shared</a:t>
            </a:r>
            <a:r>
              <a:rPr sz="1800" spc="-50" dirty="0">
                <a:latin typeface="Arial MT"/>
                <a:cs typeface="Arial MT"/>
              </a:rPr>
              <a:t> </a:t>
            </a:r>
            <a:r>
              <a:rPr sz="1800" spc="-5" dirty="0">
                <a:latin typeface="Arial MT"/>
                <a:cs typeface="Arial MT"/>
              </a:rPr>
              <a:t>data</a:t>
            </a:r>
            <a:endParaRPr sz="1800" dirty="0">
              <a:latin typeface="Arial MT"/>
              <a:cs typeface="Arial MT"/>
            </a:endParaRPr>
          </a:p>
          <a:p>
            <a:pPr marL="1383665" marR="154940">
              <a:lnSpc>
                <a:spcPts val="3290"/>
              </a:lnSpc>
              <a:spcBef>
                <a:spcPts val="105"/>
              </a:spcBef>
            </a:pPr>
            <a:r>
              <a:rPr sz="2000" spc="-5" dirty="0">
                <a:latin typeface="Arial MT"/>
                <a:cs typeface="Arial MT"/>
              </a:rPr>
              <a:t>#define</a:t>
            </a:r>
            <a:r>
              <a:rPr sz="2000" spc="-45" dirty="0">
                <a:latin typeface="Arial MT"/>
                <a:cs typeface="Arial MT"/>
              </a:rPr>
              <a:t> </a:t>
            </a:r>
            <a:r>
              <a:rPr sz="2000" dirty="0">
                <a:latin typeface="Arial MT"/>
                <a:cs typeface="Arial MT"/>
              </a:rPr>
              <a:t>BUFFER_SIZE</a:t>
            </a:r>
            <a:r>
              <a:rPr sz="2000" spc="-40" dirty="0">
                <a:latin typeface="Arial MT"/>
                <a:cs typeface="Arial MT"/>
              </a:rPr>
              <a:t> </a:t>
            </a:r>
            <a:r>
              <a:rPr sz="2000" dirty="0">
                <a:latin typeface="Arial MT"/>
                <a:cs typeface="Arial MT"/>
              </a:rPr>
              <a:t>10 </a:t>
            </a:r>
            <a:r>
              <a:rPr sz="2000" spc="-540" dirty="0">
                <a:latin typeface="Arial MT"/>
                <a:cs typeface="Arial MT"/>
              </a:rPr>
              <a:t> </a:t>
            </a:r>
            <a:r>
              <a:rPr sz="2000" spc="-5" dirty="0">
                <a:latin typeface="Arial MT"/>
                <a:cs typeface="Arial MT"/>
              </a:rPr>
              <a:t>typedef</a:t>
            </a:r>
            <a:r>
              <a:rPr sz="2000" spc="-20" dirty="0">
                <a:latin typeface="Arial MT"/>
                <a:cs typeface="Arial MT"/>
              </a:rPr>
              <a:t> </a:t>
            </a:r>
            <a:r>
              <a:rPr sz="2000" spc="-5" dirty="0">
                <a:latin typeface="Arial MT"/>
                <a:cs typeface="Arial MT"/>
              </a:rPr>
              <a:t>struct</a:t>
            </a:r>
            <a:r>
              <a:rPr sz="2000" spc="-20" dirty="0">
                <a:latin typeface="Arial MT"/>
                <a:cs typeface="Arial MT"/>
              </a:rPr>
              <a:t> </a:t>
            </a:r>
            <a:r>
              <a:rPr sz="2000" dirty="0">
                <a:latin typeface="Arial MT"/>
                <a:cs typeface="Arial MT"/>
              </a:rPr>
              <a:t>{</a:t>
            </a:r>
          </a:p>
          <a:p>
            <a:pPr marL="1612265">
              <a:lnSpc>
                <a:spcPct val="100000"/>
              </a:lnSpc>
              <a:spcBef>
                <a:spcPts val="555"/>
              </a:spcBef>
            </a:pPr>
            <a:r>
              <a:rPr sz="2000" dirty="0">
                <a:latin typeface="Arial MT"/>
                <a:cs typeface="Arial MT"/>
              </a:rPr>
              <a:t>.</a:t>
            </a:r>
            <a:r>
              <a:rPr sz="2000" spc="-50" dirty="0">
                <a:latin typeface="Arial MT"/>
                <a:cs typeface="Arial MT"/>
              </a:rPr>
              <a:t> </a:t>
            </a:r>
            <a:r>
              <a:rPr sz="2000" dirty="0">
                <a:latin typeface="Arial MT"/>
                <a:cs typeface="Arial MT"/>
              </a:rPr>
              <a:t>.</a:t>
            </a:r>
            <a:r>
              <a:rPr sz="2000" spc="-45" dirty="0">
                <a:latin typeface="Arial MT"/>
                <a:cs typeface="Arial MT"/>
              </a:rPr>
              <a:t> </a:t>
            </a:r>
            <a:r>
              <a:rPr sz="2000" dirty="0">
                <a:latin typeface="Arial MT"/>
                <a:cs typeface="Arial MT"/>
              </a:rPr>
              <a:t>.</a:t>
            </a:r>
          </a:p>
          <a:p>
            <a:pPr marL="1383665">
              <a:lnSpc>
                <a:spcPct val="100000"/>
              </a:lnSpc>
              <a:spcBef>
                <a:spcPts val="890"/>
              </a:spcBef>
            </a:pPr>
            <a:r>
              <a:rPr sz="2000" dirty="0">
                <a:latin typeface="Arial MT"/>
                <a:cs typeface="Arial MT"/>
              </a:rPr>
              <a:t>}</a:t>
            </a:r>
            <a:r>
              <a:rPr sz="2000" spc="-55" dirty="0">
                <a:latin typeface="Arial MT"/>
                <a:cs typeface="Arial MT"/>
              </a:rPr>
              <a:t> </a:t>
            </a:r>
            <a:r>
              <a:rPr sz="2000" spc="-5" dirty="0">
                <a:latin typeface="Arial MT"/>
                <a:cs typeface="Arial MT"/>
              </a:rPr>
              <a:t>item;</a:t>
            </a:r>
            <a:endParaRPr sz="2000" dirty="0">
              <a:latin typeface="Arial MT"/>
              <a:cs typeface="Arial MT"/>
            </a:endParaRPr>
          </a:p>
          <a:p>
            <a:pPr>
              <a:lnSpc>
                <a:spcPct val="100000"/>
              </a:lnSpc>
              <a:spcBef>
                <a:spcPts val="15"/>
              </a:spcBef>
            </a:pPr>
            <a:endParaRPr sz="2700" dirty="0">
              <a:latin typeface="Arial MT"/>
              <a:cs typeface="Arial MT"/>
            </a:endParaRPr>
          </a:p>
          <a:p>
            <a:pPr marL="1383665" marR="5080">
              <a:lnSpc>
                <a:spcPct val="137000"/>
              </a:lnSpc>
            </a:pPr>
            <a:r>
              <a:rPr sz="2000" spc="-5" dirty="0">
                <a:latin typeface="Arial MT"/>
                <a:cs typeface="Arial MT"/>
              </a:rPr>
              <a:t>item buffer[BUFFER_SIZE]; </a:t>
            </a:r>
            <a:r>
              <a:rPr sz="2000" spc="-545" dirty="0">
                <a:latin typeface="Arial MT"/>
                <a:cs typeface="Arial MT"/>
              </a:rPr>
              <a:t> </a:t>
            </a:r>
            <a:r>
              <a:rPr sz="2000" dirty="0">
                <a:latin typeface="Arial MT"/>
                <a:cs typeface="Arial MT"/>
              </a:rPr>
              <a:t>int</a:t>
            </a:r>
            <a:r>
              <a:rPr sz="2000" spc="-20" dirty="0">
                <a:latin typeface="Arial MT"/>
                <a:cs typeface="Arial MT"/>
              </a:rPr>
              <a:t> </a:t>
            </a:r>
            <a:r>
              <a:rPr sz="2000" dirty="0">
                <a:latin typeface="Arial MT"/>
                <a:cs typeface="Arial MT"/>
              </a:rPr>
              <a:t>in</a:t>
            </a:r>
            <a:r>
              <a:rPr sz="2000" spc="-15" dirty="0">
                <a:latin typeface="Arial MT"/>
                <a:cs typeface="Arial MT"/>
              </a:rPr>
              <a:t> </a:t>
            </a:r>
            <a:r>
              <a:rPr sz="2000" dirty="0">
                <a:latin typeface="Arial MT"/>
                <a:cs typeface="Arial MT"/>
              </a:rPr>
              <a:t>=</a:t>
            </a:r>
            <a:r>
              <a:rPr sz="2000" spc="-15" dirty="0">
                <a:latin typeface="Arial MT"/>
                <a:cs typeface="Arial MT"/>
              </a:rPr>
              <a:t> </a:t>
            </a:r>
            <a:r>
              <a:rPr sz="2000" spc="-5" dirty="0">
                <a:latin typeface="Arial MT"/>
                <a:cs typeface="Arial MT"/>
              </a:rPr>
              <a:t>0;</a:t>
            </a:r>
            <a:endParaRPr sz="2000" dirty="0">
              <a:latin typeface="Arial MT"/>
              <a:cs typeface="Arial MT"/>
            </a:endParaRPr>
          </a:p>
          <a:p>
            <a:pPr marL="1383665">
              <a:lnSpc>
                <a:spcPct val="100000"/>
              </a:lnSpc>
              <a:spcBef>
                <a:spcPts val="815"/>
              </a:spcBef>
            </a:pPr>
            <a:r>
              <a:rPr sz="2000" dirty="0">
                <a:latin typeface="Arial MT"/>
                <a:cs typeface="Arial MT"/>
              </a:rPr>
              <a:t>int</a:t>
            </a:r>
            <a:r>
              <a:rPr sz="2000" spc="-40" dirty="0">
                <a:latin typeface="Arial MT"/>
                <a:cs typeface="Arial MT"/>
              </a:rPr>
              <a:t> </a:t>
            </a:r>
            <a:r>
              <a:rPr sz="2000" spc="-5" dirty="0">
                <a:latin typeface="Arial MT"/>
                <a:cs typeface="Arial MT"/>
              </a:rPr>
              <a:t>out</a:t>
            </a:r>
            <a:r>
              <a:rPr sz="2000" spc="-35" dirty="0">
                <a:latin typeface="Arial MT"/>
                <a:cs typeface="Arial MT"/>
              </a:rPr>
              <a:t> </a:t>
            </a:r>
            <a:r>
              <a:rPr sz="2000" dirty="0">
                <a:latin typeface="Arial MT"/>
                <a:cs typeface="Arial MT"/>
              </a:rPr>
              <a:t>=</a:t>
            </a:r>
            <a:r>
              <a:rPr sz="2000" spc="-35" dirty="0">
                <a:latin typeface="Arial MT"/>
                <a:cs typeface="Arial MT"/>
              </a:rPr>
              <a:t> </a:t>
            </a:r>
            <a:r>
              <a:rPr sz="2000" spc="-5" dirty="0">
                <a:latin typeface="Arial MT"/>
                <a:cs typeface="Arial MT"/>
              </a:rPr>
              <a:t>0;</a:t>
            </a:r>
            <a:endParaRPr sz="2000" dirty="0">
              <a:latin typeface="Arial MT"/>
              <a:cs typeface="Arial MT"/>
            </a:endParaRPr>
          </a:p>
          <a:p>
            <a:pPr marL="298450" indent="-285750">
              <a:lnSpc>
                <a:spcPct val="100000"/>
              </a:lnSpc>
              <a:spcBef>
                <a:spcPts val="800"/>
              </a:spcBef>
              <a:buClr>
                <a:srgbClr val="993300"/>
              </a:buClr>
              <a:buSzPct val="88888"/>
              <a:buFont typeface="Wingdings" panose="05000000000000000000" pitchFamily="2" charset="2"/>
              <a:buChar char="q"/>
              <a:tabLst>
                <a:tab pos="354965" algn="l"/>
                <a:tab pos="355600" algn="l"/>
              </a:tabLst>
            </a:pPr>
            <a:r>
              <a:rPr sz="1800" spc="-5" dirty="0">
                <a:latin typeface="Arial MT"/>
                <a:cs typeface="Arial MT"/>
              </a:rPr>
              <a:t>Solution</a:t>
            </a:r>
            <a:r>
              <a:rPr sz="1800" spc="-20" dirty="0">
                <a:latin typeface="Arial MT"/>
                <a:cs typeface="Arial MT"/>
              </a:rPr>
              <a:t> </a:t>
            </a:r>
            <a:r>
              <a:rPr sz="1800" dirty="0">
                <a:latin typeface="Arial MT"/>
                <a:cs typeface="Arial MT"/>
              </a:rPr>
              <a:t>is</a:t>
            </a:r>
            <a:r>
              <a:rPr sz="1800" spc="-15" dirty="0">
                <a:latin typeface="Arial MT"/>
                <a:cs typeface="Arial MT"/>
              </a:rPr>
              <a:t> </a:t>
            </a:r>
            <a:r>
              <a:rPr sz="1800" spc="-5" dirty="0">
                <a:latin typeface="Arial MT"/>
                <a:cs typeface="Arial MT"/>
              </a:rPr>
              <a:t>correct,</a:t>
            </a:r>
            <a:r>
              <a:rPr sz="1800" spc="-15" dirty="0">
                <a:latin typeface="Arial MT"/>
                <a:cs typeface="Arial MT"/>
              </a:rPr>
              <a:t> </a:t>
            </a:r>
            <a:r>
              <a:rPr sz="1800" spc="-5" dirty="0">
                <a:latin typeface="Arial MT"/>
                <a:cs typeface="Arial MT"/>
              </a:rPr>
              <a:t>but</a:t>
            </a:r>
            <a:r>
              <a:rPr sz="1800" spc="-15" dirty="0">
                <a:latin typeface="Arial MT"/>
                <a:cs typeface="Arial MT"/>
              </a:rPr>
              <a:t> </a:t>
            </a:r>
            <a:r>
              <a:rPr sz="1800" dirty="0">
                <a:latin typeface="Arial MT"/>
                <a:cs typeface="Arial MT"/>
              </a:rPr>
              <a:t>……</a:t>
            </a:r>
          </a:p>
        </p:txBody>
      </p:sp>
      <p:sp>
        <p:nvSpPr>
          <p:cNvPr id="7" name="TextBox 6">
            <a:extLst>
              <a:ext uri="{FF2B5EF4-FFF2-40B4-BE49-F238E27FC236}">
                <a16:creationId xmlns:a16="http://schemas.microsoft.com/office/drawing/2014/main" id="{09686893-6F4F-C4D8-AB55-138D8E50E408}"/>
              </a:ext>
            </a:extLst>
          </p:cNvPr>
          <p:cNvSpPr txBox="1"/>
          <p:nvPr/>
        </p:nvSpPr>
        <p:spPr>
          <a:xfrm>
            <a:off x="569438" y="6612292"/>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96434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5E18-6EF4-24D3-18A2-AA988C01D20F}"/>
              </a:ext>
            </a:extLst>
          </p:cNvPr>
          <p:cNvSpPr>
            <a:spLocks noGrp="1"/>
          </p:cNvSpPr>
          <p:nvPr>
            <p:ph type="title"/>
          </p:nvPr>
        </p:nvSpPr>
        <p:spPr/>
        <p:txBody>
          <a:bodyPr>
            <a:normAutofit fontScale="90000"/>
          </a:bodyPr>
          <a:lstStyle/>
          <a:p>
            <a:r>
              <a:rPr lang="en-US" spc="-5" dirty="0"/>
              <a:t>Bounded-Buffer</a:t>
            </a:r>
            <a:r>
              <a:rPr lang="en-US" spc="-20" dirty="0"/>
              <a:t> </a:t>
            </a:r>
            <a:r>
              <a:rPr lang="en-US" dirty="0"/>
              <a:t>–</a:t>
            </a:r>
            <a:r>
              <a:rPr lang="en-US" spc="-30" dirty="0"/>
              <a:t> </a:t>
            </a:r>
            <a:r>
              <a:rPr lang="en-US" spc="-5" dirty="0"/>
              <a:t>Insert()</a:t>
            </a:r>
            <a:r>
              <a:rPr lang="en-US" spc="-25" dirty="0"/>
              <a:t> </a:t>
            </a:r>
            <a:r>
              <a:rPr lang="en-US" spc="-10" dirty="0"/>
              <a:t>Method</a:t>
            </a:r>
            <a:endParaRPr lang="en-US" dirty="0"/>
          </a:p>
        </p:txBody>
      </p:sp>
      <p:sp>
        <p:nvSpPr>
          <p:cNvPr id="3" name="Text Placeholder 2">
            <a:extLst>
              <a:ext uri="{FF2B5EF4-FFF2-40B4-BE49-F238E27FC236}">
                <a16:creationId xmlns:a16="http://schemas.microsoft.com/office/drawing/2014/main" id="{61167800-2A2E-F6D9-6053-93FC42606D5C}"/>
              </a:ext>
            </a:extLst>
          </p:cNvPr>
          <p:cNvSpPr>
            <a:spLocks noGrp="1"/>
          </p:cNvSpPr>
          <p:nvPr>
            <p:ph type="body" sz="quarter" idx="11"/>
          </p:nvPr>
        </p:nvSpPr>
        <p:spPr/>
        <p:txBody>
          <a:bodyPr/>
          <a:lstStyle/>
          <a:p>
            <a:endParaRPr lang="en-US"/>
          </a:p>
        </p:txBody>
      </p:sp>
      <p:sp>
        <p:nvSpPr>
          <p:cNvPr id="6" name="object 9"/>
          <p:cNvSpPr txBox="1"/>
          <p:nvPr/>
        </p:nvSpPr>
        <p:spPr>
          <a:xfrm>
            <a:off x="2208382" y="2600994"/>
            <a:ext cx="8015117" cy="2997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ourier New"/>
                <a:cs typeface="Courier New"/>
              </a:rPr>
              <a:t>while</a:t>
            </a:r>
            <a:r>
              <a:rPr sz="2000" spc="-45" dirty="0">
                <a:latin typeface="Courier New"/>
                <a:cs typeface="Courier New"/>
              </a:rPr>
              <a:t> </a:t>
            </a:r>
            <a:r>
              <a:rPr sz="2000" spc="-5" dirty="0">
                <a:latin typeface="Courier New"/>
                <a:cs typeface="Courier New"/>
              </a:rPr>
              <a:t>(true)</a:t>
            </a:r>
            <a:r>
              <a:rPr sz="2000" spc="-40" dirty="0">
                <a:latin typeface="Courier New"/>
                <a:cs typeface="Courier New"/>
              </a:rPr>
              <a:t> </a:t>
            </a:r>
            <a:r>
              <a:rPr sz="2000" dirty="0">
                <a:latin typeface="Courier New"/>
                <a:cs typeface="Courier New"/>
              </a:rPr>
              <a:t>{</a:t>
            </a:r>
          </a:p>
          <a:p>
            <a:pPr marL="469900">
              <a:lnSpc>
                <a:spcPct val="100000"/>
              </a:lnSpc>
            </a:pPr>
            <a:r>
              <a:rPr sz="2000" spc="-5" dirty="0">
                <a:latin typeface="Courier New"/>
                <a:cs typeface="Courier New"/>
              </a:rPr>
              <a:t>/*</a:t>
            </a:r>
            <a:r>
              <a:rPr sz="2000" spc="-25" dirty="0">
                <a:latin typeface="Courier New"/>
                <a:cs typeface="Courier New"/>
              </a:rPr>
              <a:t> </a:t>
            </a:r>
            <a:r>
              <a:rPr sz="2000" spc="-5" dirty="0">
                <a:latin typeface="Courier New"/>
                <a:cs typeface="Courier New"/>
              </a:rPr>
              <a:t>Produce</a:t>
            </a:r>
            <a:r>
              <a:rPr sz="2000" spc="-25" dirty="0">
                <a:latin typeface="Courier New"/>
                <a:cs typeface="Courier New"/>
              </a:rPr>
              <a:t> </a:t>
            </a:r>
            <a:r>
              <a:rPr sz="2000" spc="-5" dirty="0">
                <a:latin typeface="Courier New"/>
                <a:cs typeface="Courier New"/>
              </a:rPr>
              <a:t>an</a:t>
            </a:r>
            <a:r>
              <a:rPr sz="2000" spc="-20" dirty="0">
                <a:latin typeface="Courier New"/>
                <a:cs typeface="Courier New"/>
              </a:rPr>
              <a:t> </a:t>
            </a:r>
            <a:r>
              <a:rPr sz="2000" spc="-5" dirty="0">
                <a:latin typeface="Courier New"/>
                <a:cs typeface="Courier New"/>
              </a:rPr>
              <a:t>item</a:t>
            </a:r>
            <a:r>
              <a:rPr sz="2000" spc="-25" dirty="0">
                <a:latin typeface="Courier New"/>
                <a:cs typeface="Courier New"/>
              </a:rPr>
              <a:t> </a:t>
            </a:r>
            <a:r>
              <a:rPr sz="2000" spc="-5" dirty="0">
                <a:latin typeface="Courier New"/>
                <a:cs typeface="Courier New"/>
              </a:rPr>
              <a:t>*/</a:t>
            </a:r>
            <a:endParaRPr sz="2000" dirty="0">
              <a:latin typeface="Courier New"/>
              <a:cs typeface="Courier New"/>
            </a:endParaRPr>
          </a:p>
          <a:p>
            <a:pPr marL="380365" algn="ctr">
              <a:lnSpc>
                <a:spcPct val="100000"/>
              </a:lnSpc>
              <a:spcBef>
                <a:spcPts val="815"/>
              </a:spcBef>
              <a:tabLst>
                <a:tab pos="5408930" algn="l"/>
              </a:tabLst>
            </a:pPr>
            <a:r>
              <a:rPr sz="2000" spc="-5" dirty="0">
                <a:latin typeface="Courier New"/>
                <a:cs typeface="Courier New"/>
              </a:rPr>
              <a:t>while (((in</a:t>
            </a:r>
            <a:r>
              <a:rPr sz="2000" dirty="0">
                <a:latin typeface="Courier New"/>
                <a:cs typeface="Courier New"/>
              </a:rPr>
              <a:t> + </a:t>
            </a:r>
            <a:r>
              <a:rPr sz="2000" spc="-5" dirty="0">
                <a:latin typeface="Courier New"/>
                <a:cs typeface="Courier New"/>
              </a:rPr>
              <a:t>1) </a:t>
            </a:r>
            <a:r>
              <a:rPr sz="2000" dirty="0">
                <a:latin typeface="Courier New"/>
                <a:cs typeface="Courier New"/>
              </a:rPr>
              <a:t>% </a:t>
            </a:r>
            <a:r>
              <a:rPr sz="2000" spc="-5" dirty="0">
                <a:latin typeface="Courier New"/>
                <a:cs typeface="Courier New"/>
              </a:rPr>
              <a:t>BUFFER_SIZE	==</a:t>
            </a:r>
            <a:endParaRPr lang="fi-FI" sz="2000" dirty="0">
              <a:latin typeface="Courier New"/>
              <a:cs typeface="Courier New"/>
            </a:endParaRPr>
          </a:p>
          <a:p>
            <a:pPr marL="12700">
              <a:lnSpc>
                <a:spcPct val="100000"/>
              </a:lnSpc>
            </a:pPr>
            <a:r>
              <a:rPr lang="fi-FI" sz="2000" spc="-5" dirty="0">
                <a:latin typeface="Courier New"/>
                <a:cs typeface="Courier New"/>
              </a:rPr>
              <a:t>out)</a:t>
            </a:r>
            <a:endParaRPr lang="fi-FI" sz="2000" dirty="0">
              <a:latin typeface="Courier New"/>
              <a:cs typeface="Courier New"/>
            </a:endParaRPr>
          </a:p>
          <a:p>
            <a:pPr marL="622300" marR="5080" indent="152400">
              <a:lnSpc>
                <a:spcPts val="3310"/>
              </a:lnSpc>
              <a:spcBef>
                <a:spcPts val="145"/>
              </a:spcBef>
              <a:tabLst>
                <a:tab pos="1383665" algn="l"/>
              </a:tabLst>
            </a:pPr>
            <a:r>
              <a:rPr sz="2000" dirty="0">
                <a:latin typeface="Courier New"/>
                <a:cs typeface="Courier New"/>
              </a:rPr>
              <a:t>;	</a:t>
            </a:r>
            <a:r>
              <a:rPr sz="2000" spc="-5" dirty="0">
                <a:latin typeface="Courier New"/>
                <a:cs typeface="Courier New"/>
              </a:rPr>
              <a:t>/* do nothing -- no free buffers */ </a:t>
            </a:r>
            <a:r>
              <a:rPr sz="2000" spc="-1190" dirty="0">
                <a:latin typeface="Courier New"/>
                <a:cs typeface="Courier New"/>
              </a:rPr>
              <a:t> </a:t>
            </a:r>
            <a:r>
              <a:rPr sz="2000" spc="-5" dirty="0">
                <a:latin typeface="Courier New"/>
                <a:cs typeface="Courier New"/>
              </a:rPr>
              <a:t>buffer[in]</a:t>
            </a:r>
            <a:r>
              <a:rPr sz="2000" spc="-10" dirty="0">
                <a:latin typeface="Courier New"/>
                <a:cs typeface="Courier New"/>
              </a:rPr>
              <a:t> </a:t>
            </a:r>
            <a:r>
              <a:rPr sz="2000" dirty="0">
                <a:latin typeface="Courier New"/>
                <a:cs typeface="Courier New"/>
              </a:rPr>
              <a:t>=</a:t>
            </a:r>
            <a:r>
              <a:rPr sz="2000" spc="-10" dirty="0">
                <a:latin typeface="Courier New"/>
                <a:cs typeface="Courier New"/>
              </a:rPr>
              <a:t> </a:t>
            </a:r>
            <a:r>
              <a:rPr sz="2000" spc="-5" dirty="0">
                <a:latin typeface="Courier New"/>
                <a:cs typeface="Courier New"/>
              </a:rPr>
              <a:t>item;</a:t>
            </a:r>
            <a:endParaRPr sz="2000" dirty="0">
              <a:latin typeface="Courier New"/>
              <a:cs typeface="Courier New"/>
            </a:endParaRPr>
          </a:p>
          <a:p>
            <a:pPr marL="622300">
              <a:lnSpc>
                <a:spcPct val="100000"/>
              </a:lnSpc>
              <a:spcBef>
                <a:spcPts val="530"/>
              </a:spcBef>
            </a:pPr>
            <a:r>
              <a:rPr sz="2000" spc="-5" dirty="0">
                <a:latin typeface="Courier New"/>
                <a:cs typeface="Courier New"/>
              </a:rPr>
              <a:t>in</a:t>
            </a:r>
            <a:r>
              <a:rPr sz="2000" spc="-20" dirty="0">
                <a:latin typeface="Courier New"/>
                <a:cs typeface="Courier New"/>
              </a:rPr>
              <a:t> </a:t>
            </a:r>
            <a:r>
              <a:rPr sz="2000" dirty="0">
                <a:latin typeface="Courier New"/>
                <a:cs typeface="Courier New"/>
              </a:rPr>
              <a:t>=</a:t>
            </a:r>
            <a:r>
              <a:rPr sz="2000" spc="-20" dirty="0">
                <a:latin typeface="Courier New"/>
                <a:cs typeface="Courier New"/>
              </a:rPr>
              <a:t> </a:t>
            </a:r>
            <a:r>
              <a:rPr sz="2000" spc="-5" dirty="0">
                <a:latin typeface="Courier New"/>
                <a:cs typeface="Courier New"/>
              </a:rPr>
              <a:t>(in</a:t>
            </a:r>
            <a:r>
              <a:rPr sz="2000" spc="-15" dirty="0">
                <a:latin typeface="Courier New"/>
                <a:cs typeface="Courier New"/>
              </a:rPr>
              <a:t> </a:t>
            </a:r>
            <a:r>
              <a:rPr sz="2000" dirty="0">
                <a:latin typeface="Courier New"/>
                <a:cs typeface="Courier New"/>
              </a:rPr>
              <a:t>+</a:t>
            </a:r>
            <a:r>
              <a:rPr sz="2000" spc="-20" dirty="0">
                <a:latin typeface="Courier New"/>
                <a:cs typeface="Courier New"/>
              </a:rPr>
              <a:t> </a:t>
            </a:r>
            <a:r>
              <a:rPr sz="2000" spc="-5" dirty="0">
                <a:latin typeface="Courier New"/>
                <a:cs typeface="Courier New"/>
              </a:rPr>
              <a:t>1)</a:t>
            </a:r>
            <a:r>
              <a:rPr sz="2000" spc="-15" dirty="0">
                <a:latin typeface="Courier New"/>
                <a:cs typeface="Courier New"/>
              </a:rPr>
              <a:t> </a:t>
            </a:r>
            <a:r>
              <a:rPr sz="2000" dirty="0">
                <a:latin typeface="Courier New"/>
                <a:cs typeface="Courier New"/>
              </a:rPr>
              <a:t>%</a:t>
            </a:r>
            <a:r>
              <a:rPr sz="2000" spc="-20" dirty="0">
                <a:latin typeface="Courier New"/>
                <a:cs typeface="Courier New"/>
              </a:rPr>
              <a:t> </a:t>
            </a:r>
            <a:r>
              <a:rPr sz="2000" spc="-5" dirty="0">
                <a:latin typeface="Courier New"/>
                <a:cs typeface="Courier New"/>
              </a:rPr>
              <a:t>BUFFER_SIZE;</a:t>
            </a:r>
            <a:endParaRPr sz="2000" dirty="0">
              <a:latin typeface="Courier New"/>
              <a:cs typeface="Courier New"/>
            </a:endParaRPr>
          </a:p>
          <a:p>
            <a:pPr marL="431800">
              <a:lnSpc>
                <a:spcPct val="100000"/>
              </a:lnSpc>
              <a:spcBef>
                <a:spcPts val="890"/>
              </a:spcBef>
            </a:pPr>
            <a:r>
              <a:rPr sz="2000" dirty="0">
                <a:latin typeface="Courier New"/>
                <a:cs typeface="Courier New"/>
              </a:rPr>
              <a:t>}</a:t>
            </a:r>
          </a:p>
        </p:txBody>
      </p:sp>
      <p:sp>
        <p:nvSpPr>
          <p:cNvPr id="7" name="TextBox 6">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734089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1B46-47A7-21CB-0EFC-5DB258892DA5}"/>
              </a:ext>
            </a:extLst>
          </p:cNvPr>
          <p:cNvSpPr>
            <a:spLocks noGrp="1"/>
          </p:cNvSpPr>
          <p:nvPr>
            <p:ph type="title"/>
          </p:nvPr>
        </p:nvSpPr>
        <p:spPr/>
        <p:txBody>
          <a:bodyPr>
            <a:normAutofit fontScale="90000"/>
          </a:bodyPr>
          <a:lstStyle/>
          <a:p>
            <a:r>
              <a:rPr lang="en-US" spc="-5" dirty="0"/>
              <a:t>Bounded</a:t>
            </a:r>
            <a:r>
              <a:rPr lang="en-US" spc="-20" dirty="0"/>
              <a:t> </a:t>
            </a:r>
            <a:r>
              <a:rPr lang="en-US" spc="-5" dirty="0"/>
              <a:t>Buffer</a:t>
            </a:r>
            <a:r>
              <a:rPr lang="en-US" spc="-20" dirty="0"/>
              <a:t> </a:t>
            </a:r>
            <a:r>
              <a:rPr lang="en-US" dirty="0"/>
              <a:t>–</a:t>
            </a:r>
            <a:r>
              <a:rPr lang="en-US" spc="-25" dirty="0"/>
              <a:t> </a:t>
            </a:r>
            <a:r>
              <a:rPr lang="en-US" spc="-5" dirty="0"/>
              <a:t>Remove()</a:t>
            </a:r>
            <a:r>
              <a:rPr lang="en-US" spc="-20" dirty="0"/>
              <a:t> </a:t>
            </a:r>
            <a:r>
              <a:rPr lang="en-US" spc="-5" dirty="0"/>
              <a:t>Method</a:t>
            </a:r>
            <a:endParaRPr lang="en-US" dirty="0"/>
          </a:p>
        </p:txBody>
      </p:sp>
      <p:sp>
        <p:nvSpPr>
          <p:cNvPr id="3" name="Text Placeholder 2">
            <a:extLst>
              <a:ext uri="{FF2B5EF4-FFF2-40B4-BE49-F238E27FC236}">
                <a16:creationId xmlns:a16="http://schemas.microsoft.com/office/drawing/2014/main" id="{50722EF5-3D3E-95B3-3D2F-E6861365C0DB}"/>
              </a:ext>
            </a:extLst>
          </p:cNvPr>
          <p:cNvSpPr>
            <a:spLocks noGrp="1"/>
          </p:cNvSpPr>
          <p:nvPr>
            <p:ph type="body" sz="quarter" idx="11"/>
          </p:nvPr>
        </p:nvSpPr>
        <p:spPr/>
        <p:txBody>
          <a:bodyPr/>
          <a:lstStyle/>
          <a:p>
            <a:endParaRPr lang="en-US"/>
          </a:p>
        </p:txBody>
      </p:sp>
      <p:sp>
        <p:nvSpPr>
          <p:cNvPr id="6" name="object 11"/>
          <p:cNvSpPr txBox="1"/>
          <p:nvPr/>
        </p:nvSpPr>
        <p:spPr>
          <a:xfrm>
            <a:off x="3162896" y="2438046"/>
            <a:ext cx="5359400" cy="3986989"/>
          </a:xfrm>
          <a:prstGeom prst="rect">
            <a:avLst/>
          </a:prstGeom>
        </p:spPr>
        <p:txBody>
          <a:bodyPr vert="horz" wrap="square" lIns="0" tIns="128270" rIns="0" bIns="0" rtlCol="0">
            <a:spAutoFit/>
          </a:bodyPr>
          <a:lstStyle/>
          <a:p>
            <a:pPr marL="12700">
              <a:lnSpc>
                <a:spcPct val="100000"/>
              </a:lnSpc>
              <a:spcBef>
                <a:spcPts val="1010"/>
              </a:spcBef>
            </a:pPr>
            <a:r>
              <a:rPr sz="1900" spc="-5" dirty="0">
                <a:latin typeface="Courier New"/>
                <a:cs typeface="Courier New"/>
              </a:rPr>
              <a:t>while</a:t>
            </a:r>
            <a:r>
              <a:rPr sz="1900" spc="-45" dirty="0">
                <a:latin typeface="Courier New"/>
                <a:cs typeface="Courier New"/>
              </a:rPr>
              <a:t> </a:t>
            </a:r>
            <a:r>
              <a:rPr sz="1900" spc="-5" dirty="0">
                <a:latin typeface="Courier New"/>
                <a:cs typeface="Courier New"/>
              </a:rPr>
              <a:t>(true)</a:t>
            </a:r>
            <a:r>
              <a:rPr sz="1900" spc="-40" dirty="0">
                <a:latin typeface="Courier New"/>
                <a:cs typeface="Courier New"/>
              </a:rPr>
              <a:t> </a:t>
            </a:r>
            <a:r>
              <a:rPr sz="1900" dirty="0">
                <a:latin typeface="Courier New"/>
                <a:cs typeface="Courier New"/>
              </a:rPr>
              <a:t>{</a:t>
            </a:r>
          </a:p>
          <a:p>
            <a:pPr marL="1193800">
              <a:lnSpc>
                <a:spcPct val="100000"/>
              </a:lnSpc>
              <a:spcBef>
                <a:spcPts val="910"/>
              </a:spcBef>
            </a:pPr>
            <a:r>
              <a:rPr sz="1900" spc="-5" dirty="0">
                <a:latin typeface="Courier New"/>
                <a:cs typeface="Courier New"/>
              </a:rPr>
              <a:t>while</a:t>
            </a:r>
            <a:r>
              <a:rPr sz="1900" spc="-30" dirty="0">
                <a:latin typeface="Courier New"/>
                <a:cs typeface="Courier New"/>
              </a:rPr>
              <a:t> </a:t>
            </a:r>
            <a:r>
              <a:rPr sz="1900" spc="-5" dirty="0">
                <a:latin typeface="Courier New"/>
                <a:cs typeface="Courier New"/>
              </a:rPr>
              <a:t>(in</a:t>
            </a:r>
            <a:r>
              <a:rPr sz="1900" spc="-30" dirty="0">
                <a:latin typeface="Courier New"/>
                <a:cs typeface="Courier New"/>
              </a:rPr>
              <a:t> </a:t>
            </a:r>
            <a:r>
              <a:rPr sz="1900" spc="-5" dirty="0">
                <a:latin typeface="Courier New"/>
                <a:cs typeface="Courier New"/>
              </a:rPr>
              <a:t>==</a:t>
            </a:r>
            <a:r>
              <a:rPr sz="1900" spc="-30" dirty="0">
                <a:latin typeface="Courier New"/>
                <a:cs typeface="Courier New"/>
              </a:rPr>
              <a:t> </a:t>
            </a:r>
            <a:r>
              <a:rPr sz="1900" spc="-5" dirty="0">
                <a:latin typeface="Courier New"/>
                <a:cs typeface="Courier New"/>
              </a:rPr>
              <a:t>out)</a:t>
            </a:r>
            <a:endParaRPr sz="1900" dirty="0">
              <a:latin typeface="Courier New"/>
              <a:cs typeface="Courier New"/>
            </a:endParaRPr>
          </a:p>
          <a:p>
            <a:pPr marL="12700" marR="347345" indent="2247900">
              <a:lnSpc>
                <a:spcPct val="100000"/>
              </a:lnSpc>
              <a:spcBef>
                <a:spcPts val="795"/>
              </a:spcBef>
            </a:pPr>
            <a:r>
              <a:rPr sz="1900" dirty="0">
                <a:latin typeface="Courier New"/>
                <a:cs typeface="Courier New"/>
              </a:rPr>
              <a:t>;</a:t>
            </a:r>
            <a:r>
              <a:rPr sz="1900" spc="-30" dirty="0">
                <a:latin typeface="Courier New"/>
                <a:cs typeface="Courier New"/>
              </a:rPr>
              <a:t> </a:t>
            </a:r>
            <a:r>
              <a:rPr sz="1900" spc="-5" dirty="0">
                <a:latin typeface="Courier New"/>
                <a:cs typeface="Courier New"/>
              </a:rPr>
              <a:t>//</a:t>
            </a:r>
            <a:r>
              <a:rPr sz="1900" spc="-25" dirty="0">
                <a:latin typeface="Courier New"/>
                <a:cs typeface="Courier New"/>
              </a:rPr>
              <a:t> </a:t>
            </a:r>
            <a:r>
              <a:rPr sz="1900" spc="-5" dirty="0">
                <a:latin typeface="Courier New"/>
                <a:cs typeface="Courier New"/>
              </a:rPr>
              <a:t>do</a:t>
            </a:r>
            <a:r>
              <a:rPr sz="1900" spc="-25" dirty="0">
                <a:latin typeface="Courier New"/>
                <a:cs typeface="Courier New"/>
              </a:rPr>
              <a:t> </a:t>
            </a:r>
            <a:r>
              <a:rPr sz="1900" spc="-5" dirty="0">
                <a:latin typeface="Courier New"/>
                <a:cs typeface="Courier New"/>
              </a:rPr>
              <a:t>nothing</a:t>
            </a:r>
            <a:r>
              <a:rPr sz="1900" spc="-20" dirty="0">
                <a:latin typeface="Courier New"/>
                <a:cs typeface="Courier New"/>
              </a:rPr>
              <a:t> </a:t>
            </a:r>
            <a:r>
              <a:rPr sz="1900" spc="-5" dirty="0">
                <a:latin typeface="Courier New"/>
                <a:cs typeface="Courier New"/>
              </a:rPr>
              <a:t>-- </a:t>
            </a:r>
            <a:r>
              <a:rPr sz="1900" spc="-1185" dirty="0">
                <a:latin typeface="Courier New"/>
                <a:cs typeface="Courier New"/>
              </a:rPr>
              <a:t> </a:t>
            </a:r>
            <a:r>
              <a:rPr sz="1900" spc="-5" dirty="0">
                <a:latin typeface="Courier New"/>
                <a:cs typeface="Courier New"/>
              </a:rPr>
              <a:t>nothing</a:t>
            </a:r>
            <a:r>
              <a:rPr sz="1900" spc="-15" dirty="0">
                <a:latin typeface="Courier New"/>
                <a:cs typeface="Courier New"/>
              </a:rPr>
              <a:t> </a:t>
            </a:r>
            <a:r>
              <a:rPr sz="1900" spc="-5" dirty="0">
                <a:latin typeface="Courier New"/>
                <a:cs typeface="Courier New"/>
              </a:rPr>
              <a:t>to</a:t>
            </a:r>
            <a:r>
              <a:rPr sz="1900" spc="-10" dirty="0">
                <a:latin typeface="Courier New"/>
                <a:cs typeface="Courier New"/>
              </a:rPr>
              <a:t> </a:t>
            </a:r>
            <a:r>
              <a:rPr sz="1900" spc="-5" dirty="0">
                <a:latin typeface="Courier New"/>
                <a:cs typeface="Courier New"/>
              </a:rPr>
              <a:t>consume</a:t>
            </a:r>
            <a:endParaRPr sz="1900" dirty="0">
              <a:latin typeface="Courier New"/>
              <a:cs typeface="Courier New"/>
            </a:endParaRPr>
          </a:p>
          <a:p>
            <a:pPr>
              <a:lnSpc>
                <a:spcPct val="100000"/>
              </a:lnSpc>
              <a:spcBef>
                <a:spcPts val="25"/>
              </a:spcBef>
            </a:pPr>
            <a:endParaRPr sz="1900" dirty="0">
              <a:latin typeface="Courier New"/>
              <a:cs typeface="Courier New"/>
            </a:endParaRPr>
          </a:p>
          <a:p>
            <a:pPr marL="12700" marR="614680" indent="762000">
              <a:lnSpc>
                <a:spcPct val="100000"/>
              </a:lnSpc>
            </a:pPr>
            <a:r>
              <a:rPr sz="1900" spc="-5" dirty="0">
                <a:latin typeface="Courier New"/>
                <a:cs typeface="Courier New"/>
              </a:rPr>
              <a:t>// remove an item from the </a:t>
            </a:r>
            <a:r>
              <a:rPr sz="1900" spc="-1190" dirty="0">
                <a:latin typeface="Courier New"/>
                <a:cs typeface="Courier New"/>
              </a:rPr>
              <a:t> </a:t>
            </a:r>
            <a:r>
              <a:rPr sz="1900" spc="-5" dirty="0">
                <a:latin typeface="Courier New"/>
                <a:cs typeface="Courier New"/>
              </a:rPr>
              <a:t>buffer</a:t>
            </a:r>
            <a:endParaRPr sz="1900" dirty="0">
              <a:latin typeface="Courier New"/>
              <a:cs typeface="Courier New"/>
            </a:endParaRPr>
          </a:p>
          <a:p>
            <a:pPr marL="774700">
              <a:lnSpc>
                <a:spcPct val="100000"/>
              </a:lnSpc>
              <a:spcBef>
                <a:spcPts val="790"/>
              </a:spcBef>
            </a:pPr>
            <a:r>
              <a:rPr sz="1900" spc="-5" dirty="0">
                <a:latin typeface="Courier New"/>
                <a:cs typeface="Courier New"/>
              </a:rPr>
              <a:t>item</a:t>
            </a:r>
            <a:r>
              <a:rPr sz="1900" spc="-45" dirty="0">
                <a:latin typeface="Courier New"/>
                <a:cs typeface="Courier New"/>
              </a:rPr>
              <a:t> </a:t>
            </a:r>
            <a:r>
              <a:rPr sz="1900" dirty="0">
                <a:latin typeface="Courier New"/>
                <a:cs typeface="Courier New"/>
              </a:rPr>
              <a:t>=</a:t>
            </a:r>
            <a:r>
              <a:rPr sz="1900" spc="-40" dirty="0">
                <a:latin typeface="Courier New"/>
                <a:cs typeface="Courier New"/>
              </a:rPr>
              <a:t> </a:t>
            </a:r>
            <a:r>
              <a:rPr sz="1900" spc="-5" dirty="0">
                <a:latin typeface="Courier New"/>
                <a:cs typeface="Courier New"/>
              </a:rPr>
              <a:t>buffer[out];</a:t>
            </a:r>
            <a:endParaRPr sz="1900" dirty="0">
              <a:latin typeface="Courier New"/>
              <a:cs typeface="Courier New"/>
            </a:endParaRPr>
          </a:p>
          <a:p>
            <a:pPr marL="774700">
              <a:lnSpc>
                <a:spcPct val="100000"/>
              </a:lnSpc>
              <a:spcBef>
                <a:spcPts val="915"/>
              </a:spcBef>
            </a:pPr>
            <a:r>
              <a:rPr sz="1900" spc="-5" dirty="0">
                <a:latin typeface="Courier New"/>
                <a:cs typeface="Courier New"/>
              </a:rPr>
              <a:t>out</a:t>
            </a:r>
            <a:r>
              <a:rPr sz="1900" spc="-20" dirty="0">
                <a:latin typeface="Courier New"/>
                <a:cs typeface="Courier New"/>
              </a:rPr>
              <a:t> </a:t>
            </a:r>
            <a:r>
              <a:rPr sz="1900" dirty="0">
                <a:latin typeface="Courier New"/>
                <a:cs typeface="Courier New"/>
              </a:rPr>
              <a:t>=</a:t>
            </a:r>
            <a:r>
              <a:rPr sz="1900" spc="-15" dirty="0">
                <a:latin typeface="Courier New"/>
                <a:cs typeface="Courier New"/>
              </a:rPr>
              <a:t> </a:t>
            </a:r>
            <a:r>
              <a:rPr sz="1900" spc="-5" dirty="0">
                <a:latin typeface="Courier New"/>
                <a:cs typeface="Courier New"/>
              </a:rPr>
              <a:t>(out</a:t>
            </a:r>
            <a:r>
              <a:rPr sz="1900" spc="-15" dirty="0">
                <a:latin typeface="Courier New"/>
                <a:cs typeface="Courier New"/>
              </a:rPr>
              <a:t> </a:t>
            </a:r>
            <a:r>
              <a:rPr sz="1900" dirty="0">
                <a:latin typeface="Courier New"/>
                <a:cs typeface="Courier New"/>
              </a:rPr>
              <a:t>+</a:t>
            </a:r>
            <a:r>
              <a:rPr sz="1900" spc="-15" dirty="0">
                <a:latin typeface="Courier New"/>
                <a:cs typeface="Courier New"/>
              </a:rPr>
              <a:t> </a:t>
            </a:r>
            <a:r>
              <a:rPr sz="1900" spc="-5" dirty="0">
                <a:latin typeface="Courier New"/>
                <a:cs typeface="Courier New"/>
              </a:rPr>
              <a:t>1)</a:t>
            </a:r>
            <a:r>
              <a:rPr sz="1900" spc="-20" dirty="0">
                <a:latin typeface="Courier New"/>
                <a:cs typeface="Courier New"/>
              </a:rPr>
              <a:t> </a:t>
            </a:r>
            <a:r>
              <a:rPr sz="1900" dirty="0">
                <a:latin typeface="Courier New"/>
                <a:cs typeface="Courier New"/>
              </a:rPr>
              <a:t>%</a:t>
            </a:r>
            <a:r>
              <a:rPr sz="1900" spc="-15" dirty="0">
                <a:latin typeface="Courier New"/>
                <a:cs typeface="Courier New"/>
              </a:rPr>
              <a:t> </a:t>
            </a:r>
            <a:r>
              <a:rPr sz="1900" spc="-5" dirty="0">
                <a:latin typeface="Courier New"/>
                <a:cs typeface="Courier New"/>
              </a:rPr>
              <a:t>BUFFER</a:t>
            </a:r>
            <a:r>
              <a:rPr sz="1900" spc="-15" dirty="0">
                <a:latin typeface="Courier New"/>
                <a:cs typeface="Courier New"/>
              </a:rPr>
              <a:t> </a:t>
            </a:r>
            <a:r>
              <a:rPr sz="1900" spc="-5" dirty="0">
                <a:latin typeface="Courier New"/>
                <a:cs typeface="Courier New"/>
              </a:rPr>
              <a:t>SIZE;</a:t>
            </a:r>
            <a:endParaRPr sz="1900" dirty="0">
              <a:latin typeface="Courier New"/>
              <a:cs typeface="Courier New"/>
            </a:endParaRPr>
          </a:p>
          <a:p>
            <a:pPr marL="12700">
              <a:lnSpc>
                <a:spcPct val="100000"/>
              </a:lnSpc>
              <a:spcBef>
                <a:spcPts val="790"/>
              </a:spcBef>
            </a:pPr>
            <a:r>
              <a:rPr sz="1900" spc="-5" dirty="0">
                <a:latin typeface="Courier New"/>
                <a:cs typeface="Courier New"/>
              </a:rPr>
              <a:t>return</a:t>
            </a:r>
            <a:r>
              <a:rPr sz="1900" spc="-70" dirty="0">
                <a:latin typeface="Courier New"/>
                <a:cs typeface="Courier New"/>
              </a:rPr>
              <a:t> </a:t>
            </a:r>
            <a:r>
              <a:rPr sz="1900" spc="-5" dirty="0">
                <a:latin typeface="Courier New"/>
                <a:cs typeface="Courier New"/>
              </a:rPr>
              <a:t>item;</a:t>
            </a:r>
            <a:endParaRPr sz="1900" dirty="0">
              <a:latin typeface="Courier New"/>
              <a:cs typeface="Courier New"/>
            </a:endParaRPr>
          </a:p>
          <a:p>
            <a:pPr marL="431800">
              <a:lnSpc>
                <a:spcPct val="100000"/>
              </a:lnSpc>
              <a:spcBef>
                <a:spcPts val="815"/>
              </a:spcBef>
            </a:pPr>
            <a:r>
              <a:rPr sz="1900" dirty="0">
                <a:latin typeface="Courier New"/>
                <a:cs typeface="Courier New"/>
              </a:rPr>
              <a:t>}</a:t>
            </a:r>
          </a:p>
        </p:txBody>
      </p:sp>
      <p:sp>
        <p:nvSpPr>
          <p:cNvPr id="7" name="TextBox 6">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80987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DC8-61BF-2311-3481-F15AEE0ADB2E}"/>
              </a:ext>
            </a:extLst>
          </p:cNvPr>
          <p:cNvSpPr>
            <a:spLocks noGrp="1"/>
          </p:cNvSpPr>
          <p:nvPr>
            <p:ph type="title"/>
          </p:nvPr>
        </p:nvSpPr>
        <p:spPr/>
        <p:txBody>
          <a:bodyPr>
            <a:normAutofit fontScale="90000"/>
          </a:bodyPr>
          <a:lstStyle/>
          <a:p>
            <a:r>
              <a:rPr lang="en-US" spc="-5" dirty="0"/>
              <a:t>Round</a:t>
            </a:r>
            <a:r>
              <a:rPr lang="en-US" spc="-85" dirty="0"/>
              <a:t> </a:t>
            </a:r>
            <a:r>
              <a:rPr lang="en-US" spc="-5" dirty="0"/>
              <a:t>Table</a:t>
            </a:r>
            <a:endParaRPr lang="en-US" dirty="0"/>
          </a:p>
        </p:txBody>
      </p:sp>
      <p:sp>
        <p:nvSpPr>
          <p:cNvPr id="3" name="Text Placeholder 2">
            <a:extLst>
              <a:ext uri="{FF2B5EF4-FFF2-40B4-BE49-F238E27FC236}">
                <a16:creationId xmlns:a16="http://schemas.microsoft.com/office/drawing/2014/main" id="{3371AF33-C1FB-0A33-9E1C-EF60DF8FD996}"/>
              </a:ext>
            </a:extLst>
          </p:cNvPr>
          <p:cNvSpPr>
            <a:spLocks noGrp="1"/>
          </p:cNvSpPr>
          <p:nvPr>
            <p:ph type="body" sz="quarter" idx="11"/>
          </p:nvPr>
        </p:nvSpPr>
        <p:spPr/>
        <p:txBody>
          <a:bodyPr/>
          <a:lstStyle/>
          <a:p>
            <a:endParaRPr lang="en-US"/>
          </a:p>
        </p:txBody>
      </p:sp>
      <p:grpSp>
        <p:nvGrpSpPr>
          <p:cNvPr id="12" name="object 3"/>
          <p:cNvGrpSpPr/>
          <p:nvPr/>
        </p:nvGrpSpPr>
        <p:grpSpPr>
          <a:xfrm>
            <a:off x="3816952" y="2315559"/>
            <a:ext cx="3977004" cy="3959225"/>
            <a:chOff x="2516187" y="1787525"/>
            <a:chExt cx="3977004" cy="3959225"/>
          </a:xfrm>
        </p:grpSpPr>
        <p:sp>
          <p:nvSpPr>
            <p:cNvPr id="13" name="object 4"/>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solidFill>
                  <a:schemeClr val="bg1"/>
                </a:solidFill>
              </a:endParaRPr>
            </a:p>
          </p:txBody>
        </p:sp>
        <p:sp>
          <p:nvSpPr>
            <p:cNvPr id="14" name="object 5"/>
            <p:cNvSpPr/>
            <p:nvPr/>
          </p:nvSpPr>
          <p:spPr>
            <a:xfrm>
              <a:off x="2520950" y="1941512"/>
              <a:ext cx="3967479" cy="3800475"/>
            </a:xfrm>
            <a:custGeom>
              <a:avLst/>
              <a:gdLst/>
              <a:ahLst/>
              <a:cxnLst/>
              <a:rect l="l" t="t" r="r" b="b"/>
              <a:pathLst>
                <a:path w="3967479" h="3800475">
                  <a:moveTo>
                    <a:pt x="1983581" y="0"/>
                  </a:moveTo>
                  <a:lnTo>
                    <a:pt x="1933930" y="583"/>
                  </a:lnTo>
                  <a:lnTo>
                    <a:pt x="1884580" y="2325"/>
                  </a:lnTo>
                  <a:lnTo>
                    <a:pt x="1835544" y="5212"/>
                  </a:lnTo>
                  <a:lnTo>
                    <a:pt x="1786836" y="9229"/>
                  </a:lnTo>
                  <a:lnTo>
                    <a:pt x="1738470" y="14364"/>
                  </a:lnTo>
                  <a:lnTo>
                    <a:pt x="1690462" y="20603"/>
                  </a:lnTo>
                  <a:lnTo>
                    <a:pt x="1642824" y="27932"/>
                  </a:lnTo>
                  <a:lnTo>
                    <a:pt x="1595571" y="36338"/>
                  </a:lnTo>
                  <a:lnTo>
                    <a:pt x="1548718" y="45806"/>
                  </a:lnTo>
                  <a:lnTo>
                    <a:pt x="1502278" y="56324"/>
                  </a:lnTo>
                  <a:lnTo>
                    <a:pt x="1456266" y="67878"/>
                  </a:lnTo>
                  <a:lnTo>
                    <a:pt x="1410696" y="80454"/>
                  </a:lnTo>
                  <a:lnTo>
                    <a:pt x="1365582" y="94038"/>
                  </a:lnTo>
                  <a:lnTo>
                    <a:pt x="1320939" y="108618"/>
                  </a:lnTo>
                  <a:lnTo>
                    <a:pt x="1276780" y="124178"/>
                  </a:lnTo>
                  <a:lnTo>
                    <a:pt x="1233120" y="140707"/>
                  </a:lnTo>
                  <a:lnTo>
                    <a:pt x="1189973" y="158189"/>
                  </a:lnTo>
                  <a:lnTo>
                    <a:pt x="1147353" y="176612"/>
                  </a:lnTo>
                  <a:lnTo>
                    <a:pt x="1105274" y="195962"/>
                  </a:lnTo>
                  <a:lnTo>
                    <a:pt x="1063751" y="216226"/>
                  </a:lnTo>
                  <a:lnTo>
                    <a:pt x="1022798" y="237389"/>
                  </a:lnTo>
                  <a:lnTo>
                    <a:pt x="982429" y="259438"/>
                  </a:lnTo>
                  <a:lnTo>
                    <a:pt x="942658" y="282359"/>
                  </a:lnTo>
                  <a:lnTo>
                    <a:pt x="903500" y="306140"/>
                  </a:lnTo>
                  <a:lnTo>
                    <a:pt x="864968" y="330765"/>
                  </a:lnTo>
                  <a:lnTo>
                    <a:pt x="827077" y="356222"/>
                  </a:lnTo>
                  <a:lnTo>
                    <a:pt x="789841" y="382498"/>
                  </a:lnTo>
                  <a:lnTo>
                    <a:pt x="753274" y="409577"/>
                  </a:lnTo>
                  <a:lnTo>
                    <a:pt x="717391" y="437448"/>
                  </a:lnTo>
                  <a:lnTo>
                    <a:pt x="682206" y="466096"/>
                  </a:lnTo>
                  <a:lnTo>
                    <a:pt x="647732" y="495507"/>
                  </a:lnTo>
                  <a:lnTo>
                    <a:pt x="613984" y="525668"/>
                  </a:lnTo>
                  <a:lnTo>
                    <a:pt x="580977" y="556566"/>
                  </a:lnTo>
                  <a:lnTo>
                    <a:pt x="548724" y="588187"/>
                  </a:lnTo>
                  <a:lnTo>
                    <a:pt x="517240" y="620516"/>
                  </a:lnTo>
                  <a:lnTo>
                    <a:pt x="486538" y="653542"/>
                  </a:lnTo>
                  <a:lnTo>
                    <a:pt x="456634" y="687249"/>
                  </a:lnTo>
                  <a:lnTo>
                    <a:pt x="427541" y="721624"/>
                  </a:lnTo>
                  <a:lnTo>
                    <a:pt x="399274" y="756655"/>
                  </a:lnTo>
                  <a:lnTo>
                    <a:pt x="371846" y="792326"/>
                  </a:lnTo>
                  <a:lnTo>
                    <a:pt x="345272" y="828625"/>
                  </a:lnTo>
                  <a:lnTo>
                    <a:pt x="319567" y="865538"/>
                  </a:lnTo>
                  <a:lnTo>
                    <a:pt x="294743" y="903051"/>
                  </a:lnTo>
                  <a:lnTo>
                    <a:pt x="270816" y="941151"/>
                  </a:lnTo>
                  <a:lnTo>
                    <a:pt x="247800" y="979824"/>
                  </a:lnTo>
                  <a:lnTo>
                    <a:pt x="225709" y="1019056"/>
                  </a:lnTo>
                  <a:lnTo>
                    <a:pt x="204557" y="1058834"/>
                  </a:lnTo>
                  <a:lnTo>
                    <a:pt x="184358" y="1099145"/>
                  </a:lnTo>
                  <a:lnTo>
                    <a:pt x="165127" y="1139974"/>
                  </a:lnTo>
                  <a:lnTo>
                    <a:pt x="146878" y="1181308"/>
                  </a:lnTo>
                  <a:lnTo>
                    <a:pt x="129625" y="1223134"/>
                  </a:lnTo>
                  <a:lnTo>
                    <a:pt x="113381" y="1265437"/>
                  </a:lnTo>
                  <a:lnTo>
                    <a:pt x="98163" y="1308205"/>
                  </a:lnTo>
                  <a:lnTo>
                    <a:pt x="83982" y="1351423"/>
                  </a:lnTo>
                  <a:lnTo>
                    <a:pt x="70855" y="1395079"/>
                  </a:lnTo>
                  <a:lnTo>
                    <a:pt x="58794" y="1439157"/>
                  </a:lnTo>
                  <a:lnTo>
                    <a:pt x="47815" y="1483646"/>
                  </a:lnTo>
                  <a:lnTo>
                    <a:pt x="37931" y="1528530"/>
                  </a:lnTo>
                  <a:lnTo>
                    <a:pt x="29157" y="1573798"/>
                  </a:lnTo>
                  <a:lnTo>
                    <a:pt x="21507" y="1619434"/>
                  </a:lnTo>
                  <a:lnTo>
                    <a:pt x="14994" y="1665425"/>
                  </a:lnTo>
                  <a:lnTo>
                    <a:pt x="9634" y="1711759"/>
                  </a:lnTo>
                  <a:lnTo>
                    <a:pt x="5440" y="1758420"/>
                  </a:lnTo>
                  <a:lnTo>
                    <a:pt x="2427" y="1805396"/>
                  </a:lnTo>
                  <a:lnTo>
                    <a:pt x="609" y="1852673"/>
                  </a:lnTo>
                  <a:lnTo>
                    <a:pt x="0" y="1900237"/>
                  </a:lnTo>
                  <a:lnTo>
                    <a:pt x="609" y="1947801"/>
                  </a:lnTo>
                  <a:lnTo>
                    <a:pt x="2427" y="1995078"/>
                  </a:lnTo>
                  <a:lnTo>
                    <a:pt x="5440" y="2042054"/>
                  </a:lnTo>
                  <a:lnTo>
                    <a:pt x="9634" y="2088715"/>
                  </a:lnTo>
                  <a:lnTo>
                    <a:pt x="14994" y="2135049"/>
                  </a:lnTo>
                  <a:lnTo>
                    <a:pt x="21507" y="2181040"/>
                  </a:lnTo>
                  <a:lnTo>
                    <a:pt x="29157" y="2226676"/>
                  </a:lnTo>
                  <a:lnTo>
                    <a:pt x="37931" y="2271944"/>
                  </a:lnTo>
                  <a:lnTo>
                    <a:pt x="47815" y="2316828"/>
                  </a:lnTo>
                  <a:lnTo>
                    <a:pt x="58794" y="2361317"/>
                  </a:lnTo>
                  <a:lnTo>
                    <a:pt x="70855" y="2405395"/>
                  </a:lnTo>
                  <a:lnTo>
                    <a:pt x="83982" y="2449051"/>
                  </a:lnTo>
                  <a:lnTo>
                    <a:pt x="98163" y="2492269"/>
                  </a:lnTo>
                  <a:lnTo>
                    <a:pt x="113381" y="2535037"/>
                  </a:lnTo>
                  <a:lnTo>
                    <a:pt x="129625" y="2577340"/>
                  </a:lnTo>
                  <a:lnTo>
                    <a:pt x="146878" y="2619166"/>
                  </a:lnTo>
                  <a:lnTo>
                    <a:pt x="165127" y="2660500"/>
                  </a:lnTo>
                  <a:lnTo>
                    <a:pt x="184358" y="2701329"/>
                  </a:lnTo>
                  <a:lnTo>
                    <a:pt x="204557" y="2741640"/>
                  </a:lnTo>
                  <a:lnTo>
                    <a:pt x="225709" y="2781418"/>
                  </a:lnTo>
                  <a:lnTo>
                    <a:pt x="247800" y="2820650"/>
                  </a:lnTo>
                  <a:lnTo>
                    <a:pt x="270816" y="2859323"/>
                  </a:lnTo>
                  <a:lnTo>
                    <a:pt x="294743" y="2897423"/>
                  </a:lnTo>
                  <a:lnTo>
                    <a:pt x="319567" y="2934936"/>
                  </a:lnTo>
                  <a:lnTo>
                    <a:pt x="345272" y="2971849"/>
                  </a:lnTo>
                  <a:lnTo>
                    <a:pt x="371846" y="3008148"/>
                  </a:lnTo>
                  <a:lnTo>
                    <a:pt x="399274" y="3043819"/>
                  </a:lnTo>
                  <a:lnTo>
                    <a:pt x="427541" y="3078850"/>
                  </a:lnTo>
                  <a:lnTo>
                    <a:pt x="456634" y="3113225"/>
                  </a:lnTo>
                  <a:lnTo>
                    <a:pt x="486538" y="3146932"/>
                  </a:lnTo>
                  <a:lnTo>
                    <a:pt x="517240" y="3179958"/>
                  </a:lnTo>
                  <a:lnTo>
                    <a:pt x="548724" y="3212287"/>
                  </a:lnTo>
                  <a:lnTo>
                    <a:pt x="580977" y="3243908"/>
                  </a:lnTo>
                  <a:lnTo>
                    <a:pt x="613984" y="3274806"/>
                  </a:lnTo>
                  <a:lnTo>
                    <a:pt x="647732" y="3304967"/>
                  </a:lnTo>
                  <a:lnTo>
                    <a:pt x="682206" y="3334378"/>
                  </a:lnTo>
                  <a:lnTo>
                    <a:pt x="717391" y="3363026"/>
                  </a:lnTo>
                  <a:lnTo>
                    <a:pt x="753274" y="3390897"/>
                  </a:lnTo>
                  <a:lnTo>
                    <a:pt x="789841" y="3417976"/>
                  </a:lnTo>
                  <a:lnTo>
                    <a:pt x="827077" y="3444252"/>
                  </a:lnTo>
                  <a:lnTo>
                    <a:pt x="864968" y="3469709"/>
                  </a:lnTo>
                  <a:lnTo>
                    <a:pt x="903500" y="3494335"/>
                  </a:lnTo>
                  <a:lnTo>
                    <a:pt x="942658" y="3518115"/>
                  </a:lnTo>
                  <a:lnTo>
                    <a:pt x="982429" y="3541037"/>
                  </a:lnTo>
                  <a:lnTo>
                    <a:pt x="1022798" y="3563086"/>
                  </a:lnTo>
                  <a:lnTo>
                    <a:pt x="1063751" y="3584249"/>
                  </a:lnTo>
                  <a:lnTo>
                    <a:pt x="1105274" y="3604512"/>
                  </a:lnTo>
                  <a:lnTo>
                    <a:pt x="1147353" y="3623862"/>
                  </a:lnTo>
                  <a:lnTo>
                    <a:pt x="1189973" y="3642285"/>
                  </a:lnTo>
                  <a:lnTo>
                    <a:pt x="1233120" y="3659767"/>
                  </a:lnTo>
                  <a:lnTo>
                    <a:pt x="1276780" y="3676296"/>
                  </a:lnTo>
                  <a:lnTo>
                    <a:pt x="1320939" y="3691857"/>
                  </a:lnTo>
                  <a:lnTo>
                    <a:pt x="1365582" y="3706436"/>
                  </a:lnTo>
                  <a:lnTo>
                    <a:pt x="1410696" y="3720021"/>
                  </a:lnTo>
                  <a:lnTo>
                    <a:pt x="1456266" y="3732596"/>
                  </a:lnTo>
                  <a:lnTo>
                    <a:pt x="1502278" y="3744150"/>
                  </a:lnTo>
                  <a:lnTo>
                    <a:pt x="1548718" y="3754668"/>
                  </a:lnTo>
                  <a:lnTo>
                    <a:pt x="1595571" y="3764137"/>
                  </a:lnTo>
                  <a:lnTo>
                    <a:pt x="1642824" y="3772542"/>
                  </a:lnTo>
                  <a:lnTo>
                    <a:pt x="1690462" y="3779871"/>
                  </a:lnTo>
                  <a:lnTo>
                    <a:pt x="1738470" y="3786110"/>
                  </a:lnTo>
                  <a:lnTo>
                    <a:pt x="1786836" y="3791245"/>
                  </a:lnTo>
                  <a:lnTo>
                    <a:pt x="1835544" y="3795263"/>
                  </a:lnTo>
                  <a:lnTo>
                    <a:pt x="1884580" y="3798149"/>
                  </a:lnTo>
                  <a:lnTo>
                    <a:pt x="1933930" y="3799891"/>
                  </a:lnTo>
                  <a:lnTo>
                    <a:pt x="1983581" y="3800475"/>
                  </a:lnTo>
                  <a:lnTo>
                    <a:pt x="2033231" y="3799891"/>
                  </a:lnTo>
                  <a:lnTo>
                    <a:pt x="2082581" y="3798149"/>
                  </a:lnTo>
                  <a:lnTo>
                    <a:pt x="2131618" y="3795263"/>
                  </a:lnTo>
                  <a:lnTo>
                    <a:pt x="2180326" y="3791245"/>
                  </a:lnTo>
                  <a:lnTo>
                    <a:pt x="2228691" y="3786110"/>
                  </a:lnTo>
                  <a:lnTo>
                    <a:pt x="2276700" y="3779871"/>
                  </a:lnTo>
                  <a:lnTo>
                    <a:pt x="2324338" y="3772542"/>
                  </a:lnTo>
                  <a:lnTo>
                    <a:pt x="2371590" y="3764137"/>
                  </a:lnTo>
                  <a:lnTo>
                    <a:pt x="2418444" y="3754668"/>
                  </a:lnTo>
                  <a:lnTo>
                    <a:pt x="2464883" y="3744150"/>
                  </a:lnTo>
                  <a:lnTo>
                    <a:pt x="2510895" y="3732596"/>
                  </a:lnTo>
                  <a:lnTo>
                    <a:pt x="2556465" y="3720021"/>
                  </a:lnTo>
                  <a:lnTo>
                    <a:pt x="2601579" y="3706436"/>
                  </a:lnTo>
                  <a:lnTo>
                    <a:pt x="2646223" y="3691857"/>
                  </a:lnTo>
                  <a:lnTo>
                    <a:pt x="2690382" y="3676296"/>
                  </a:lnTo>
                  <a:lnTo>
                    <a:pt x="2734042" y="3659767"/>
                  </a:lnTo>
                  <a:lnTo>
                    <a:pt x="2777189" y="3642285"/>
                  </a:lnTo>
                  <a:lnTo>
                    <a:pt x="2819809" y="3623862"/>
                  </a:lnTo>
                  <a:lnTo>
                    <a:pt x="2861887" y="3604512"/>
                  </a:lnTo>
                  <a:lnTo>
                    <a:pt x="2903410" y="3584249"/>
                  </a:lnTo>
                  <a:lnTo>
                    <a:pt x="2944363" y="3563086"/>
                  </a:lnTo>
                  <a:lnTo>
                    <a:pt x="2984732" y="3541037"/>
                  </a:lnTo>
                  <a:lnTo>
                    <a:pt x="3024503" y="3518115"/>
                  </a:lnTo>
                  <a:lnTo>
                    <a:pt x="3063662" y="3494335"/>
                  </a:lnTo>
                  <a:lnTo>
                    <a:pt x="3102193" y="3469709"/>
                  </a:lnTo>
                  <a:lnTo>
                    <a:pt x="3140084" y="3444252"/>
                  </a:lnTo>
                  <a:lnTo>
                    <a:pt x="3177320" y="3417976"/>
                  </a:lnTo>
                  <a:lnTo>
                    <a:pt x="3213887" y="3390897"/>
                  </a:lnTo>
                  <a:lnTo>
                    <a:pt x="3249770" y="3363026"/>
                  </a:lnTo>
                  <a:lnTo>
                    <a:pt x="3284956" y="3334378"/>
                  </a:lnTo>
                  <a:lnTo>
                    <a:pt x="3319430" y="3304967"/>
                  </a:lnTo>
                  <a:lnTo>
                    <a:pt x="3353177" y="3274806"/>
                  </a:lnTo>
                  <a:lnTo>
                    <a:pt x="3386185" y="3243908"/>
                  </a:lnTo>
                  <a:lnTo>
                    <a:pt x="3418438" y="3212287"/>
                  </a:lnTo>
                  <a:lnTo>
                    <a:pt x="3449922" y="3179958"/>
                  </a:lnTo>
                  <a:lnTo>
                    <a:pt x="3480623" y="3146932"/>
                  </a:lnTo>
                  <a:lnTo>
                    <a:pt x="3510527" y="3113225"/>
                  </a:lnTo>
                  <a:lnTo>
                    <a:pt x="3539620" y="3078850"/>
                  </a:lnTo>
                  <a:lnTo>
                    <a:pt x="3567888" y="3043819"/>
                  </a:lnTo>
                  <a:lnTo>
                    <a:pt x="3595315" y="3008148"/>
                  </a:lnTo>
                  <a:lnTo>
                    <a:pt x="3621889" y="2971849"/>
                  </a:lnTo>
                  <a:lnTo>
                    <a:pt x="3647595" y="2934936"/>
                  </a:lnTo>
                  <a:lnTo>
                    <a:pt x="3672418" y="2897423"/>
                  </a:lnTo>
                  <a:lnTo>
                    <a:pt x="3696345" y="2859323"/>
                  </a:lnTo>
                  <a:lnTo>
                    <a:pt x="3719361" y="2820650"/>
                  </a:lnTo>
                  <a:lnTo>
                    <a:pt x="3741452" y="2781418"/>
                  </a:lnTo>
                  <a:lnTo>
                    <a:pt x="3762604" y="2741640"/>
                  </a:lnTo>
                  <a:lnTo>
                    <a:pt x="3782803" y="2701329"/>
                  </a:lnTo>
                  <a:lnTo>
                    <a:pt x="3802034" y="2660500"/>
                  </a:lnTo>
                  <a:lnTo>
                    <a:pt x="3820283" y="2619166"/>
                  </a:lnTo>
                  <a:lnTo>
                    <a:pt x="3837537" y="2577340"/>
                  </a:lnTo>
                  <a:lnTo>
                    <a:pt x="3853780" y="2535037"/>
                  </a:lnTo>
                  <a:lnTo>
                    <a:pt x="3868999" y="2492269"/>
                  </a:lnTo>
                  <a:lnTo>
                    <a:pt x="3883179" y="2449051"/>
                  </a:lnTo>
                  <a:lnTo>
                    <a:pt x="3896307" y="2405395"/>
                  </a:lnTo>
                  <a:lnTo>
                    <a:pt x="3908367" y="2361317"/>
                  </a:lnTo>
                  <a:lnTo>
                    <a:pt x="3919346" y="2316828"/>
                  </a:lnTo>
                  <a:lnTo>
                    <a:pt x="3929230" y="2271944"/>
                  </a:lnTo>
                  <a:lnTo>
                    <a:pt x="3938004" y="2226676"/>
                  </a:lnTo>
                  <a:lnTo>
                    <a:pt x="3945655" y="2181040"/>
                  </a:lnTo>
                  <a:lnTo>
                    <a:pt x="3952167" y="2135049"/>
                  </a:lnTo>
                  <a:lnTo>
                    <a:pt x="3957528" y="2088715"/>
                  </a:lnTo>
                  <a:lnTo>
                    <a:pt x="3961721" y="2042054"/>
                  </a:lnTo>
                  <a:lnTo>
                    <a:pt x="3964734" y="1995078"/>
                  </a:lnTo>
                  <a:lnTo>
                    <a:pt x="3966553" y="1947801"/>
                  </a:lnTo>
                  <a:lnTo>
                    <a:pt x="3967162" y="1900237"/>
                  </a:lnTo>
                  <a:lnTo>
                    <a:pt x="3966553" y="1852673"/>
                  </a:lnTo>
                  <a:lnTo>
                    <a:pt x="3964734" y="1805396"/>
                  </a:lnTo>
                  <a:lnTo>
                    <a:pt x="3961721" y="1758420"/>
                  </a:lnTo>
                  <a:lnTo>
                    <a:pt x="3957528" y="1711759"/>
                  </a:lnTo>
                  <a:lnTo>
                    <a:pt x="3952167" y="1665425"/>
                  </a:lnTo>
                  <a:lnTo>
                    <a:pt x="3945655" y="1619434"/>
                  </a:lnTo>
                  <a:lnTo>
                    <a:pt x="3938004" y="1573798"/>
                  </a:lnTo>
                  <a:lnTo>
                    <a:pt x="3929230" y="1528530"/>
                  </a:lnTo>
                  <a:lnTo>
                    <a:pt x="3919346" y="1483646"/>
                  </a:lnTo>
                  <a:lnTo>
                    <a:pt x="3908367" y="1439157"/>
                  </a:lnTo>
                  <a:lnTo>
                    <a:pt x="3896307" y="1395079"/>
                  </a:lnTo>
                  <a:lnTo>
                    <a:pt x="3883179" y="1351423"/>
                  </a:lnTo>
                  <a:lnTo>
                    <a:pt x="3868999" y="1308205"/>
                  </a:lnTo>
                  <a:lnTo>
                    <a:pt x="3853780" y="1265437"/>
                  </a:lnTo>
                  <a:lnTo>
                    <a:pt x="3837537" y="1223134"/>
                  </a:lnTo>
                  <a:lnTo>
                    <a:pt x="3820283" y="1181308"/>
                  </a:lnTo>
                  <a:lnTo>
                    <a:pt x="3802034" y="1139974"/>
                  </a:lnTo>
                  <a:lnTo>
                    <a:pt x="3782803" y="1099145"/>
                  </a:lnTo>
                  <a:lnTo>
                    <a:pt x="3762604" y="1058834"/>
                  </a:lnTo>
                  <a:lnTo>
                    <a:pt x="3741452" y="1019056"/>
                  </a:lnTo>
                  <a:lnTo>
                    <a:pt x="3719361" y="979824"/>
                  </a:lnTo>
                  <a:lnTo>
                    <a:pt x="3696345" y="941151"/>
                  </a:lnTo>
                  <a:lnTo>
                    <a:pt x="3672418" y="903051"/>
                  </a:lnTo>
                  <a:lnTo>
                    <a:pt x="3647595" y="865538"/>
                  </a:lnTo>
                  <a:lnTo>
                    <a:pt x="3621889" y="828625"/>
                  </a:lnTo>
                  <a:lnTo>
                    <a:pt x="3595315" y="792326"/>
                  </a:lnTo>
                  <a:lnTo>
                    <a:pt x="3567888" y="756655"/>
                  </a:lnTo>
                  <a:lnTo>
                    <a:pt x="3539620" y="721624"/>
                  </a:lnTo>
                  <a:lnTo>
                    <a:pt x="3510527" y="687249"/>
                  </a:lnTo>
                  <a:lnTo>
                    <a:pt x="3480623" y="653542"/>
                  </a:lnTo>
                  <a:lnTo>
                    <a:pt x="3449922" y="620516"/>
                  </a:lnTo>
                  <a:lnTo>
                    <a:pt x="3418438" y="588187"/>
                  </a:lnTo>
                  <a:lnTo>
                    <a:pt x="3386185" y="556566"/>
                  </a:lnTo>
                  <a:lnTo>
                    <a:pt x="3353177" y="525668"/>
                  </a:lnTo>
                  <a:lnTo>
                    <a:pt x="3319430" y="495507"/>
                  </a:lnTo>
                  <a:lnTo>
                    <a:pt x="3284956" y="466096"/>
                  </a:lnTo>
                  <a:lnTo>
                    <a:pt x="3249770" y="437448"/>
                  </a:lnTo>
                  <a:lnTo>
                    <a:pt x="3213887" y="409577"/>
                  </a:lnTo>
                  <a:lnTo>
                    <a:pt x="3177320" y="382498"/>
                  </a:lnTo>
                  <a:lnTo>
                    <a:pt x="3140084" y="356222"/>
                  </a:lnTo>
                  <a:lnTo>
                    <a:pt x="3102193" y="330765"/>
                  </a:lnTo>
                  <a:lnTo>
                    <a:pt x="3063662" y="306140"/>
                  </a:lnTo>
                  <a:lnTo>
                    <a:pt x="3024503" y="282359"/>
                  </a:lnTo>
                  <a:lnTo>
                    <a:pt x="2984732" y="259438"/>
                  </a:lnTo>
                  <a:lnTo>
                    <a:pt x="2944363" y="237389"/>
                  </a:lnTo>
                  <a:lnTo>
                    <a:pt x="2903410" y="216226"/>
                  </a:lnTo>
                  <a:lnTo>
                    <a:pt x="2861887" y="195962"/>
                  </a:lnTo>
                  <a:lnTo>
                    <a:pt x="2819809" y="176612"/>
                  </a:lnTo>
                  <a:lnTo>
                    <a:pt x="2777189" y="158189"/>
                  </a:lnTo>
                  <a:lnTo>
                    <a:pt x="2734042" y="140707"/>
                  </a:lnTo>
                  <a:lnTo>
                    <a:pt x="2690382" y="124178"/>
                  </a:lnTo>
                  <a:lnTo>
                    <a:pt x="2646223" y="108618"/>
                  </a:lnTo>
                  <a:lnTo>
                    <a:pt x="2601579" y="94038"/>
                  </a:lnTo>
                  <a:lnTo>
                    <a:pt x="2556465" y="80454"/>
                  </a:lnTo>
                  <a:lnTo>
                    <a:pt x="2510895" y="67878"/>
                  </a:lnTo>
                  <a:lnTo>
                    <a:pt x="2464883" y="56324"/>
                  </a:lnTo>
                  <a:lnTo>
                    <a:pt x="2418444" y="45806"/>
                  </a:lnTo>
                  <a:lnTo>
                    <a:pt x="2371590" y="36338"/>
                  </a:lnTo>
                  <a:lnTo>
                    <a:pt x="2324338" y="27932"/>
                  </a:lnTo>
                  <a:lnTo>
                    <a:pt x="2276700" y="20603"/>
                  </a:lnTo>
                  <a:lnTo>
                    <a:pt x="2228691" y="14364"/>
                  </a:lnTo>
                  <a:lnTo>
                    <a:pt x="2180326" y="9229"/>
                  </a:lnTo>
                  <a:lnTo>
                    <a:pt x="2131618" y="5212"/>
                  </a:lnTo>
                  <a:lnTo>
                    <a:pt x="2082581" y="2325"/>
                  </a:lnTo>
                  <a:lnTo>
                    <a:pt x="2033231" y="583"/>
                  </a:lnTo>
                  <a:lnTo>
                    <a:pt x="1983581" y="0"/>
                  </a:lnTo>
                  <a:close/>
                </a:path>
              </a:pathLst>
            </a:custGeom>
            <a:solidFill>
              <a:srgbClr val="FFCCCC"/>
            </a:solidFill>
          </p:spPr>
          <p:txBody>
            <a:bodyPr wrap="square" lIns="0" tIns="0" rIns="0" bIns="0" rtlCol="0"/>
            <a:lstStyle/>
            <a:p>
              <a:endParaRPr>
                <a:solidFill>
                  <a:schemeClr val="bg1"/>
                </a:solidFill>
              </a:endParaRPr>
            </a:p>
          </p:txBody>
        </p:sp>
        <p:sp>
          <p:nvSpPr>
            <p:cNvPr id="15" name="object 6"/>
            <p:cNvSpPr/>
            <p:nvPr/>
          </p:nvSpPr>
          <p:spPr>
            <a:xfrm>
              <a:off x="2520950" y="1941512"/>
              <a:ext cx="3967479" cy="3800475"/>
            </a:xfrm>
            <a:custGeom>
              <a:avLst/>
              <a:gdLst/>
              <a:ahLst/>
              <a:cxnLst/>
              <a:rect l="l" t="t" r="r" b="b"/>
              <a:pathLst>
                <a:path w="3967479" h="3800475">
                  <a:moveTo>
                    <a:pt x="0" y="1900238"/>
                  </a:moveTo>
                  <a:lnTo>
                    <a:pt x="609" y="1852673"/>
                  </a:lnTo>
                  <a:lnTo>
                    <a:pt x="2427" y="1805396"/>
                  </a:lnTo>
                  <a:lnTo>
                    <a:pt x="5440" y="1758421"/>
                  </a:lnTo>
                  <a:lnTo>
                    <a:pt x="9634" y="1711759"/>
                  </a:lnTo>
                  <a:lnTo>
                    <a:pt x="14994" y="1665426"/>
                  </a:lnTo>
                  <a:lnTo>
                    <a:pt x="21507" y="1619434"/>
                  </a:lnTo>
                  <a:lnTo>
                    <a:pt x="29157" y="1573798"/>
                  </a:lnTo>
                  <a:lnTo>
                    <a:pt x="37931" y="1528531"/>
                  </a:lnTo>
                  <a:lnTo>
                    <a:pt x="47815" y="1483646"/>
                  </a:lnTo>
                  <a:lnTo>
                    <a:pt x="58794" y="1439158"/>
                  </a:lnTo>
                  <a:lnTo>
                    <a:pt x="70855" y="1395079"/>
                  </a:lnTo>
                  <a:lnTo>
                    <a:pt x="83982" y="1351424"/>
                  </a:lnTo>
                  <a:lnTo>
                    <a:pt x="98163" y="1308205"/>
                  </a:lnTo>
                  <a:lnTo>
                    <a:pt x="113381" y="1265438"/>
                  </a:lnTo>
                  <a:lnTo>
                    <a:pt x="129625" y="1223134"/>
                  </a:lnTo>
                  <a:lnTo>
                    <a:pt x="146878" y="1181308"/>
                  </a:lnTo>
                  <a:lnTo>
                    <a:pt x="165127" y="1139974"/>
                  </a:lnTo>
                  <a:lnTo>
                    <a:pt x="184359" y="1099145"/>
                  </a:lnTo>
                  <a:lnTo>
                    <a:pt x="204557" y="1058834"/>
                  </a:lnTo>
                  <a:lnTo>
                    <a:pt x="225709" y="1019056"/>
                  </a:lnTo>
                  <a:lnTo>
                    <a:pt x="247800" y="979824"/>
                  </a:lnTo>
                  <a:lnTo>
                    <a:pt x="270816" y="941151"/>
                  </a:lnTo>
                  <a:lnTo>
                    <a:pt x="294743" y="903051"/>
                  </a:lnTo>
                  <a:lnTo>
                    <a:pt x="319567" y="865538"/>
                  </a:lnTo>
                  <a:lnTo>
                    <a:pt x="345272" y="828625"/>
                  </a:lnTo>
                  <a:lnTo>
                    <a:pt x="371846" y="792326"/>
                  </a:lnTo>
                  <a:lnTo>
                    <a:pt x="399274" y="756655"/>
                  </a:lnTo>
                  <a:lnTo>
                    <a:pt x="427541" y="721624"/>
                  </a:lnTo>
                  <a:lnTo>
                    <a:pt x="456634" y="687249"/>
                  </a:lnTo>
                  <a:lnTo>
                    <a:pt x="486539" y="653542"/>
                  </a:lnTo>
                  <a:lnTo>
                    <a:pt x="517240" y="620516"/>
                  </a:lnTo>
                  <a:lnTo>
                    <a:pt x="548724" y="588187"/>
                  </a:lnTo>
                  <a:lnTo>
                    <a:pt x="580977" y="556566"/>
                  </a:lnTo>
                  <a:lnTo>
                    <a:pt x="613984" y="525669"/>
                  </a:lnTo>
                  <a:lnTo>
                    <a:pt x="647732" y="495507"/>
                  </a:lnTo>
                  <a:lnTo>
                    <a:pt x="682206" y="466096"/>
                  </a:lnTo>
                  <a:lnTo>
                    <a:pt x="717391" y="437448"/>
                  </a:lnTo>
                  <a:lnTo>
                    <a:pt x="753275" y="409577"/>
                  </a:lnTo>
                  <a:lnTo>
                    <a:pt x="789841" y="382498"/>
                  </a:lnTo>
                  <a:lnTo>
                    <a:pt x="827077" y="356222"/>
                  </a:lnTo>
                  <a:lnTo>
                    <a:pt x="864968" y="330765"/>
                  </a:lnTo>
                  <a:lnTo>
                    <a:pt x="903500" y="306140"/>
                  </a:lnTo>
                  <a:lnTo>
                    <a:pt x="942658" y="282359"/>
                  </a:lnTo>
                  <a:lnTo>
                    <a:pt x="982429" y="259438"/>
                  </a:lnTo>
                  <a:lnTo>
                    <a:pt x="1022798" y="237389"/>
                  </a:lnTo>
                  <a:lnTo>
                    <a:pt x="1063751" y="216226"/>
                  </a:lnTo>
                  <a:lnTo>
                    <a:pt x="1105274" y="195962"/>
                  </a:lnTo>
                  <a:lnTo>
                    <a:pt x="1147353" y="176612"/>
                  </a:lnTo>
                  <a:lnTo>
                    <a:pt x="1189973" y="158189"/>
                  </a:lnTo>
                  <a:lnTo>
                    <a:pt x="1233120" y="140707"/>
                  </a:lnTo>
                  <a:lnTo>
                    <a:pt x="1276780" y="124178"/>
                  </a:lnTo>
                  <a:lnTo>
                    <a:pt x="1320939" y="108618"/>
                  </a:lnTo>
                  <a:lnTo>
                    <a:pt x="1365582" y="94038"/>
                  </a:lnTo>
                  <a:lnTo>
                    <a:pt x="1410696" y="80454"/>
                  </a:lnTo>
                  <a:lnTo>
                    <a:pt x="1456266" y="67878"/>
                  </a:lnTo>
                  <a:lnTo>
                    <a:pt x="1502278" y="56324"/>
                  </a:lnTo>
                  <a:lnTo>
                    <a:pt x="1548718" y="45806"/>
                  </a:lnTo>
                  <a:lnTo>
                    <a:pt x="1595571" y="36338"/>
                  </a:lnTo>
                  <a:lnTo>
                    <a:pt x="1642824" y="27932"/>
                  </a:lnTo>
                  <a:lnTo>
                    <a:pt x="1690461" y="20603"/>
                  </a:lnTo>
                  <a:lnTo>
                    <a:pt x="1738470" y="14364"/>
                  </a:lnTo>
                  <a:lnTo>
                    <a:pt x="1786836" y="9229"/>
                  </a:lnTo>
                  <a:lnTo>
                    <a:pt x="1835544" y="5212"/>
                  </a:lnTo>
                  <a:lnTo>
                    <a:pt x="1884580" y="2325"/>
                  </a:lnTo>
                  <a:lnTo>
                    <a:pt x="1933930" y="583"/>
                  </a:lnTo>
                  <a:lnTo>
                    <a:pt x="1983581" y="0"/>
                  </a:lnTo>
                  <a:lnTo>
                    <a:pt x="2033231" y="583"/>
                  </a:lnTo>
                  <a:lnTo>
                    <a:pt x="2082581" y="2325"/>
                  </a:lnTo>
                  <a:lnTo>
                    <a:pt x="2131618" y="5212"/>
                  </a:lnTo>
                  <a:lnTo>
                    <a:pt x="2180326" y="9229"/>
                  </a:lnTo>
                  <a:lnTo>
                    <a:pt x="2228691" y="14364"/>
                  </a:lnTo>
                  <a:lnTo>
                    <a:pt x="2276700" y="20603"/>
                  </a:lnTo>
                  <a:lnTo>
                    <a:pt x="2324338" y="27932"/>
                  </a:lnTo>
                  <a:lnTo>
                    <a:pt x="2371590" y="36338"/>
                  </a:lnTo>
                  <a:lnTo>
                    <a:pt x="2418443" y="45806"/>
                  </a:lnTo>
                  <a:lnTo>
                    <a:pt x="2464883" y="56324"/>
                  </a:lnTo>
                  <a:lnTo>
                    <a:pt x="2510895" y="67878"/>
                  </a:lnTo>
                  <a:lnTo>
                    <a:pt x="2556465" y="80454"/>
                  </a:lnTo>
                  <a:lnTo>
                    <a:pt x="2601579" y="94038"/>
                  </a:lnTo>
                  <a:lnTo>
                    <a:pt x="2646223" y="108618"/>
                  </a:lnTo>
                  <a:lnTo>
                    <a:pt x="2690381" y="124178"/>
                  </a:lnTo>
                  <a:lnTo>
                    <a:pt x="2734042" y="140707"/>
                  </a:lnTo>
                  <a:lnTo>
                    <a:pt x="2777189" y="158189"/>
                  </a:lnTo>
                  <a:lnTo>
                    <a:pt x="2819809" y="176612"/>
                  </a:lnTo>
                  <a:lnTo>
                    <a:pt x="2861887" y="195962"/>
                  </a:lnTo>
                  <a:lnTo>
                    <a:pt x="2903410" y="216226"/>
                  </a:lnTo>
                  <a:lnTo>
                    <a:pt x="2944363" y="237389"/>
                  </a:lnTo>
                  <a:lnTo>
                    <a:pt x="2984732" y="259438"/>
                  </a:lnTo>
                  <a:lnTo>
                    <a:pt x="3024503" y="282359"/>
                  </a:lnTo>
                  <a:lnTo>
                    <a:pt x="3063662" y="306140"/>
                  </a:lnTo>
                  <a:lnTo>
                    <a:pt x="3102193" y="330765"/>
                  </a:lnTo>
                  <a:lnTo>
                    <a:pt x="3140084" y="356222"/>
                  </a:lnTo>
                  <a:lnTo>
                    <a:pt x="3177320" y="382498"/>
                  </a:lnTo>
                  <a:lnTo>
                    <a:pt x="3213887" y="409577"/>
                  </a:lnTo>
                  <a:lnTo>
                    <a:pt x="3249770" y="437448"/>
                  </a:lnTo>
                  <a:lnTo>
                    <a:pt x="3284956" y="466096"/>
                  </a:lnTo>
                  <a:lnTo>
                    <a:pt x="3319430" y="495507"/>
                  </a:lnTo>
                  <a:lnTo>
                    <a:pt x="3353177" y="525669"/>
                  </a:lnTo>
                  <a:lnTo>
                    <a:pt x="3386185" y="556566"/>
                  </a:lnTo>
                  <a:lnTo>
                    <a:pt x="3418438" y="588187"/>
                  </a:lnTo>
                  <a:lnTo>
                    <a:pt x="3449922" y="620516"/>
                  </a:lnTo>
                  <a:lnTo>
                    <a:pt x="3480623" y="653542"/>
                  </a:lnTo>
                  <a:lnTo>
                    <a:pt x="3510528" y="687249"/>
                  </a:lnTo>
                  <a:lnTo>
                    <a:pt x="3539620" y="721624"/>
                  </a:lnTo>
                  <a:lnTo>
                    <a:pt x="3567888" y="756655"/>
                  </a:lnTo>
                  <a:lnTo>
                    <a:pt x="3595316" y="792326"/>
                  </a:lnTo>
                  <a:lnTo>
                    <a:pt x="3621890" y="828625"/>
                  </a:lnTo>
                  <a:lnTo>
                    <a:pt x="3647595" y="865538"/>
                  </a:lnTo>
                  <a:lnTo>
                    <a:pt x="3672419" y="903051"/>
                  </a:lnTo>
                  <a:lnTo>
                    <a:pt x="3696345" y="941151"/>
                  </a:lnTo>
                  <a:lnTo>
                    <a:pt x="3719362" y="979824"/>
                  </a:lnTo>
                  <a:lnTo>
                    <a:pt x="3741453" y="1019056"/>
                  </a:lnTo>
                  <a:lnTo>
                    <a:pt x="3762605" y="1058834"/>
                  </a:lnTo>
                  <a:lnTo>
                    <a:pt x="3782803" y="1099145"/>
                  </a:lnTo>
                  <a:lnTo>
                    <a:pt x="3802035" y="1139974"/>
                  </a:lnTo>
                  <a:lnTo>
                    <a:pt x="3820284" y="1181308"/>
                  </a:lnTo>
                  <a:lnTo>
                    <a:pt x="3837537" y="1223134"/>
                  </a:lnTo>
                  <a:lnTo>
                    <a:pt x="3853781" y="1265438"/>
                  </a:lnTo>
                  <a:lnTo>
                    <a:pt x="3868999" y="1308205"/>
                  </a:lnTo>
                  <a:lnTo>
                    <a:pt x="3883180" y="1351424"/>
                  </a:lnTo>
                  <a:lnTo>
                    <a:pt x="3896307" y="1395079"/>
                  </a:lnTo>
                  <a:lnTo>
                    <a:pt x="3908368" y="1439158"/>
                  </a:lnTo>
                  <a:lnTo>
                    <a:pt x="3919347" y="1483646"/>
                  </a:lnTo>
                  <a:lnTo>
                    <a:pt x="3929231" y="1528531"/>
                  </a:lnTo>
                  <a:lnTo>
                    <a:pt x="3938005" y="1573798"/>
                  </a:lnTo>
                  <a:lnTo>
                    <a:pt x="3945655" y="1619434"/>
                  </a:lnTo>
                  <a:lnTo>
                    <a:pt x="3952168" y="1665426"/>
                  </a:lnTo>
                  <a:lnTo>
                    <a:pt x="3957528" y="1711759"/>
                  </a:lnTo>
                  <a:lnTo>
                    <a:pt x="3961722" y="1758421"/>
                  </a:lnTo>
                  <a:lnTo>
                    <a:pt x="3964735" y="1805396"/>
                  </a:lnTo>
                  <a:lnTo>
                    <a:pt x="3966553" y="1852673"/>
                  </a:lnTo>
                  <a:lnTo>
                    <a:pt x="3967163" y="1900238"/>
                  </a:lnTo>
                  <a:lnTo>
                    <a:pt x="3966553" y="1947802"/>
                  </a:lnTo>
                  <a:lnTo>
                    <a:pt x="3964735" y="1995079"/>
                  </a:lnTo>
                  <a:lnTo>
                    <a:pt x="3961722" y="2042054"/>
                  </a:lnTo>
                  <a:lnTo>
                    <a:pt x="3957528" y="2088716"/>
                  </a:lnTo>
                  <a:lnTo>
                    <a:pt x="3952168" y="2135049"/>
                  </a:lnTo>
                  <a:lnTo>
                    <a:pt x="3945655" y="2181041"/>
                  </a:lnTo>
                  <a:lnTo>
                    <a:pt x="3938005" y="2226677"/>
                  </a:lnTo>
                  <a:lnTo>
                    <a:pt x="3929231" y="2271944"/>
                  </a:lnTo>
                  <a:lnTo>
                    <a:pt x="3919347" y="2316829"/>
                  </a:lnTo>
                  <a:lnTo>
                    <a:pt x="3908368" y="2361317"/>
                  </a:lnTo>
                  <a:lnTo>
                    <a:pt x="3896307" y="2405396"/>
                  </a:lnTo>
                  <a:lnTo>
                    <a:pt x="3883180" y="2449051"/>
                  </a:lnTo>
                  <a:lnTo>
                    <a:pt x="3868999" y="2492269"/>
                  </a:lnTo>
                  <a:lnTo>
                    <a:pt x="3853781" y="2535037"/>
                  </a:lnTo>
                  <a:lnTo>
                    <a:pt x="3837537" y="2577341"/>
                  </a:lnTo>
                  <a:lnTo>
                    <a:pt x="3820284" y="2619166"/>
                  </a:lnTo>
                  <a:lnTo>
                    <a:pt x="3802035" y="2660500"/>
                  </a:lnTo>
                  <a:lnTo>
                    <a:pt x="3782803" y="2701330"/>
                  </a:lnTo>
                  <a:lnTo>
                    <a:pt x="3762605" y="2741640"/>
                  </a:lnTo>
                  <a:lnTo>
                    <a:pt x="3741453" y="2781418"/>
                  </a:lnTo>
                  <a:lnTo>
                    <a:pt x="3719362" y="2820651"/>
                  </a:lnTo>
                  <a:lnTo>
                    <a:pt x="3696345" y="2859324"/>
                  </a:lnTo>
                  <a:lnTo>
                    <a:pt x="3672419" y="2897423"/>
                  </a:lnTo>
                  <a:lnTo>
                    <a:pt x="3647595" y="2934937"/>
                  </a:lnTo>
                  <a:lnTo>
                    <a:pt x="3621890" y="2971849"/>
                  </a:lnTo>
                  <a:lnTo>
                    <a:pt x="3595316" y="3008148"/>
                  </a:lnTo>
                  <a:lnTo>
                    <a:pt x="3567888" y="3043820"/>
                  </a:lnTo>
                  <a:lnTo>
                    <a:pt x="3539620" y="3078850"/>
                  </a:lnTo>
                  <a:lnTo>
                    <a:pt x="3510528" y="3113225"/>
                  </a:lnTo>
                  <a:lnTo>
                    <a:pt x="3480623" y="3146933"/>
                  </a:lnTo>
                  <a:lnTo>
                    <a:pt x="3449922" y="3179958"/>
                  </a:lnTo>
                  <a:lnTo>
                    <a:pt x="3418438" y="3212288"/>
                  </a:lnTo>
                  <a:lnTo>
                    <a:pt x="3386185" y="3243908"/>
                  </a:lnTo>
                  <a:lnTo>
                    <a:pt x="3353177" y="3274806"/>
                  </a:lnTo>
                  <a:lnTo>
                    <a:pt x="3319430" y="3304967"/>
                  </a:lnTo>
                  <a:lnTo>
                    <a:pt x="3284956" y="3334378"/>
                  </a:lnTo>
                  <a:lnTo>
                    <a:pt x="3249770" y="3363026"/>
                  </a:lnTo>
                  <a:lnTo>
                    <a:pt x="3213887" y="3390897"/>
                  </a:lnTo>
                  <a:lnTo>
                    <a:pt x="3177320" y="3417976"/>
                  </a:lnTo>
                  <a:lnTo>
                    <a:pt x="3140084" y="3444252"/>
                  </a:lnTo>
                  <a:lnTo>
                    <a:pt x="3102193" y="3469709"/>
                  </a:lnTo>
                  <a:lnTo>
                    <a:pt x="3063662" y="3494335"/>
                  </a:lnTo>
                  <a:lnTo>
                    <a:pt x="3024503" y="3518115"/>
                  </a:lnTo>
                  <a:lnTo>
                    <a:pt x="2984732" y="3541037"/>
                  </a:lnTo>
                  <a:lnTo>
                    <a:pt x="2944363" y="3563086"/>
                  </a:lnTo>
                  <a:lnTo>
                    <a:pt x="2903410" y="3584249"/>
                  </a:lnTo>
                  <a:lnTo>
                    <a:pt x="2861887" y="3604512"/>
                  </a:lnTo>
                  <a:lnTo>
                    <a:pt x="2819809" y="3623862"/>
                  </a:lnTo>
                  <a:lnTo>
                    <a:pt x="2777189" y="3642285"/>
                  </a:lnTo>
                  <a:lnTo>
                    <a:pt x="2734042" y="3659767"/>
                  </a:lnTo>
                  <a:lnTo>
                    <a:pt x="2690381" y="3676296"/>
                  </a:lnTo>
                  <a:lnTo>
                    <a:pt x="2646223" y="3691857"/>
                  </a:lnTo>
                  <a:lnTo>
                    <a:pt x="2601579" y="3706436"/>
                  </a:lnTo>
                  <a:lnTo>
                    <a:pt x="2556465" y="3720020"/>
                  </a:lnTo>
                  <a:lnTo>
                    <a:pt x="2510895" y="3732596"/>
                  </a:lnTo>
                  <a:lnTo>
                    <a:pt x="2464883" y="3744150"/>
                  </a:lnTo>
                  <a:lnTo>
                    <a:pt x="2418443" y="3754668"/>
                  </a:lnTo>
                  <a:lnTo>
                    <a:pt x="2371590" y="3764137"/>
                  </a:lnTo>
                  <a:lnTo>
                    <a:pt x="2324338" y="3772542"/>
                  </a:lnTo>
                  <a:lnTo>
                    <a:pt x="2276700" y="3779871"/>
                  </a:lnTo>
                  <a:lnTo>
                    <a:pt x="2228691" y="3786110"/>
                  </a:lnTo>
                  <a:lnTo>
                    <a:pt x="2180326" y="3791245"/>
                  </a:lnTo>
                  <a:lnTo>
                    <a:pt x="2131618" y="3795262"/>
                  </a:lnTo>
                  <a:lnTo>
                    <a:pt x="2082581" y="3798149"/>
                  </a:lnTo>
                  <a:lnTo>
                    <a:pt x="2033231" y="3799891"/>
                  </a:lnTo>
                  <a:lnTo>
                    <a:pt x="1983581" y="3800475"/>
                  </a:lnTo>
                  <a:lnTo>
                    <a:pt x="1933930" y="3799891"/>
                  </a:lnTo>
                  <a:lnTo>
                    <a:pt x="1884580" y="3798149"/>
                  </a:lnTo>
                  <a:lnTo>
                    <a:pt x="1835544" y="3795262"/>
                  </a:lnTo>
                  <a:lnTo>
                    <a:pt x="1786836" y="3791245"/>
                  </a:lnTo>
                  <a:lnTo>
                    <a:pt x="1738470" y="3786110"/>
                  </a:lnTo>
                  <a:lnTo>
                    <a:pt x="1690461" y="3779871"/>
                  </a:lnTo>
                  <a:lnTo>
                    <a:pt x="1642824" y="3772542"/>
                  </a:lnTo>
                  <a:lnTo>
                    <a:pt x="1595571" y="3764137"/>
                  </a:lnTo>
                  <a:lnTo>
                    <a:pt x="1548718" y="3754668"/>
                  </a:lnTo>
                  <a:lnTo>
                    <a:pt x="1502278" y="3744150"/>
                  </a:lnTo>
                  <a:lnTo>
                    <a:pt x="1456266" y="3732596"/>
                  </a:lnTo>
                  <a:lnTo>
                    <a:pt x="1410696" y="3720020"/>
                  </a:lnTo>
                  <a:lnTo>
                    <a:pt x="1365582" y="3706436"/>
                  </a:lnTo>
                  <a:lnTo>
                    <a:pt x="1320939" y="3691857"/>
                  </a:lnTo>
                  <a:lnTo>
                    <a:pt x="1276780" y="3676296"/>
                  </a:lnTo>
                  <a:lnTo>
                    <a:pt x="1233120" y="3659767"/>
                  </a:lnTo>
                  <a:lnTo>
                    <a:pt x="1189973" y="3642285"/>
                  </a:lnTo>
                  <a:lnTo>
                    <a:pt x="1147353" y="3623862"/>
                  </a:lnTo>
                  <a:lnTo>
                    <a:pt x="1105274" y="3604512"/>
                  </a:lnTo>
                  <a:lnTo>
                    <a:pt x="1063751" y="3584249"/>
                  </a:lnTo>
                  <a:lnTo>
                    <a:pt x="1022798" y="3563086"/>
                  </a:lnTo>
                  <a:lnTo>
                    <a:pt x="982429" y="3541037"/>
                  </a:lnTo>
                  <a:lnTo>
                    <a:pt x="942658" y="3518115"/>
                  </a:lnTo>
                  <a:lnTo>
                    <a:pt x="903500" y="3494335"/>
                  </a:lnTo>
                  <a:lnTo>
                    <a:pt x="864968" y="3469709"/>
                  </a:lnTo>
                  <a:lnTo>
                    <a:pt x="827077" y="3444252"/>
                  </a:lnTo>
                  <a:lnTo>
                    <a:pt x="789841" y="3417976"/>
                  </a:lnTo>
                  <a:lnTo>
                    <a:pt x="753275" y="3390897"/>
                  </a:lnTo>
                  <a:lnTo>
                    <a:pt x="717391" y="3363026"/>
                  </a:lnTo>
                  <a:lnTo>
                    <a:pt x="682206" y="3334378"/>
                  </a:lnTo>
                  <a:lnTo>
                    <a:pt x="647732" y="3304967"/>
                  </a:lnTo>
                  <a:lnTo>
                    <a:pt x="613984" y="3274806"/>
                  </a:lnTo>
                  <a:lnTo>
                    <a:pt x="580977" y="3243908"/>
                  </a:lnTo>
                  <a:lnTo>
                    <a:pt x="548724" y="3212288"/>
                  </a:lnTo>
                  <a:lnTo>
                    <a:pt x="517240" y="3179958"/>
                  </a:lnTo>
                  <a:lnTo>
                    <a:pt x="486539" y="3146933"/>
                  </a:lnTo>
                  <a:lnTo>
                    <a:pt x="456634" y="3113225"/>
                  </a:lnTo>
                  <a:lnTo>
                    <a:pt x="427541" y="3078850"/>
                  </a:lnTo>
                  <a:lnTo>
                    <a:pt x="399274" y="3043820"/>
                  </a:lnTo>
                  <a:lnTo>
                    <a:pt x="371846" y="3008148"/>
                  </a:lnTo>
                  <a:lnTo>
                    <a:pt x="345272" y="2971849"/>
                  </a:lnTo>
                  <a:lnTo>
                    <a:pt x="319567" y="2934937"/>
                  </a:lnTo>
                  <a:lnTo>
                    <a:pt x="294743" y="2897423"/>
                  </a:lnTo>
                  <a:lnTo>
                    <a:pt x="270816" y="2859324"/>
                  </a:lnTo>
                  <a:lnTo>
                    <a:pt x="247800" y="2820651"/>
                  </a:lnTo>
                  <a:lnTo>
                    <a:pt x="225709" y="2781418"/>
                  </a:lnTo>
                  <a:lnTo>
                    <a:pt x="204557" y="2741640"/>
                  </a:lnTo>
                  <a:lnTo>
                    <a:pt x="184359" y="2701330"/>
                  </a:lnTo>
                  <a:lnTo>
                    <a:pt x="165127" y="2660500"/>
                  </a:lnTo>
                  <a:lnTo>
                    <a:pt x="146878" y="2619166"/>
                  </a:lnTo>
                  <a:lnTo>
                    <a:pt x="129625" y="2577341"/>
                  </a:lnTo>
                  <a:lnTo>
                    <a:pt x="113381" y="2535037"/>
                  </a:lnTo>
                  <a:lnTo>
                    <a:pt x="98163" y="2492269"/>
                  </a:lnTo>
                  <a:lnTo>
                    <a:pt x="83982" y="2449051"/>
                  </a:lnTo>
                  <a:lnTo>
                    <a:pt x="70855" y="2405396"/>
                  </a:lnTo>
                  <a:lnTo>
                    <a:pt x="58794" y="2361317"/>
                  </a:lnTo>
                  <a:lnTo>
                    <a:pt x="47815" y="2316829"/>
                  </a:lnTo>
                  <a:lnTo>
                    <a:pt x="37931" y="2271944"/>
                  </a:lnTo>
                  <a:lnTo>
                    <a:pt x="29157" y="2226677"/>
                  </a:lnTo>
                  <a:lnTo>
                    <a:pt x="21507" y="2181041"/>
                  </a:lnTo>
                  <a:lnTo>
                    <a:pt x="14994" y="2135049"/>
                  </a:lnTo>
                  <a:lnTo>
                    <a:pt x="9634" y="2088716"/>
                  </a:lnTo>
                  <a:lnTo>
                    <a:pt x="5440" y="2042054"/>
                  </a:lnTo>
                  <a:lnTo>
                    <a:pt x="2427" y="1995079"/>
                  </a:lnTo>
                  <a:lnTo>
                    <a:pt x="609" y="1947802"/>
                  </a:lnTo>
                  <a:lnTo>
                    <a:pt x="0" y="1900238"/>
                  </a:lnTo>
                  <a:close/>
                </a:path>
              </a:pathLst>
            </a:custGeom>
            <a:ln w="9525">
              <a:solidFill>
                <a:srgbClr val="000000"/>
              </a:solidFill>
            </a:ln>
          </p:spPr>
          <p:txBody>
            <a:bodyPr wrap="square" lIns="0" tIns="0" rIns="0" bIns="0" rtlCol="0"/>
            <a:lstStyle/>
            <a:p>
              <a:endParaRPr>
                <a:solidFill>
                  <a:schemeClr val="bg1"/>
                </a:solidFill>
              </a:endParaRPr>
            </a:p>
          </p:txBody>
        </p:sp>
        <p:sp>
          <p:nvSpPr>
            <p:cNvPr id="16" name="object 7"/>
            <p:cNvSpPr/>
            <p:nvPr/>
          </p:nvSpPr>
          <p:spPr>
            <a:xfrm>
              <a:off x="4297362" y="1792287"/>
              <a:ext cx="307975" cy="325755"/>
            </a:xfrm>
            <a:custGeom>
              <a:avLst/>
              <a:gdLst/>
              <a:ahLst/>
              <a:cxnLst/>
              <a:rect l="l" t="t" r="r" b="b"/>
              <a:pathLst>
                <a:path w="307975" h="325755">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17" name="object 8"/>
            <p:cNvSpPr/>
            <p:nvPr/>
          </p:nvSpPr>
          <p:spPr>
            <a:xfrm>
              <a:off x="4297362" y="1792287"/>
              <a:ext cx="307975" cy="325755"/>
            </a:xfrm>
            <a:custGeom>
              <a:avLst/>
              <a:gdLst/>
              <a:ahLst/>
              <a:cxnLst/>
              <a:rect l="l" t="t" r="r" b="b"/>
              <a:pathLst>
                <a:path w="307975" h="325755">
                  <a:moveTo>
                    <a:pt x="0" y="0"/>
                  </a:moveTo>
                  <a:lnTo>
                    <a:pt x="307975" y="0"/>
                  </a:lnTo>
                  <a:lnTo>
                    <a:pt x="307975" y="325437"/>
                  </a:lnTo>
                  <a:lnTo>
                    <a:pt x="0" y="325437"/>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18" name="object 12"/>
          <p:cNvSpPr txBox="1"/>
          <p:nvPr/>
        </p:nvSpPr>
        <p:spPr>
          <a:xfrm>
            <a:off x="5598127" y="2320321"/>
            <a:ext cx="307975" cy="289182"/>
          </a:xfrm>
          <a:prstGeom prst="rect">
            <a:avLst/>
          </a:prstGeom>
        </p:spPr>
        <p:txBody>
          <a:bodyPr vert="horz" wrap="square" lIns="0" tIns="12065" rIns="0" bIns="0" rtlCol="0">
            <a:spAutoFit/>
          </a:bodyPr>
          <a:lstStyle/>
          <a:p>
            <a:pPr marL="90170">
              <a:lnSpc>
                <a:spcPct val="100000"/>
              </a:lnSpc>
              <a:spcBef>
                <a:spcPts val="95"/>
              </a:spcBef>
            </a:pPr>
            <a:r>
              <a:rPr sz="1800" dirty="0">
                <a:solidFill>
                  <a:schemeClr val="bg1"/>
                </a:solidFill>
                <a:latin typeface="Arial MT"/>
                <a:cs typeface="Arial MT"/>
              </a:rPr>
              <a:t>0</a:t>
            </a:r>
            <a:endParaRPr sz="1800">
              <a:solidFill>
                <a:schemeClr val="bg1"/>
              </a:solidFill>
              <a:latin typeface="Arial MT"/>
              <a:cs typeface="Arial MT"/>
            </a:endParaRPr>
          </a:p>
        </p:txBody>
      </p:sp>
      <p:grpSp>
        <p:nvGrpSpPr>
          <p:cNvPr id="19" name="object 13"/>
          <p:cNvGrpSpPr/>
          <p:nvPr/>
        </p:nvGrpSpPr>
        <p:grpSpPr>
          <a:xfrm>
            <a:off x="5836252" y="6009671"/>
            <a:ext cx="317500" cy="335280"/>
            <a:chOff x="4535487" y="5481637"/>
            <a:chExt cx="317500" cy="335280"/>
          </a:xfrm>
        </p:grpSpPr>
        <p:sp>
          <p:nvSpPr>
            <p:cNvPr id="20" name="object 14"/>
            <p:cNvSpPr/>
            <p:nvPr/>
          </p:nvSpPr>
          <p:spPr>
            <a:xfrm>
              <a:off x="4540250" y="5486400"/>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21" name="object 15"/>
            <p:cNvSpPr/>
            <p:nvPr/>
          </p:nvSpPr>
          <p:spPr>
            <a:xfrm>
              <a:off x="4540250" y="5486400"/>
              <a:ext cx="307975" cy="325755"/>
            </a:xfrm>
            <a:custGeom>
              <a:avLst/>
              <a:gdLst/>
              <a:ahLst/>
              <a:cxnLst/>
              <a:rect l="l" t="t" r="r" b="b"/>
              <a:pathLst>
                <a:path w="307975" h="325754">
                  <a:moveTo>
                    <a:pt x="0" y="0"/>
                  </a:moveTo>
                  <a:lnTo>
                    <a:pt x="307975" y="0"/>
                  </a:lnTo>
                  <a:lnTo>
                    <a:pt x="307975" y="325438"/>
                  </a:lnTo>
                  <a:lnTo>
                    <a:pt x="0" y="325438"/>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22" name="object 16"/>
          <p:cNvSpPr txBox="1"/>
          <p:nvPr/>
        </p:nvSpPr>
        <p:spPr>
          <a:xfrm>
            <a:off x="5841015" y="6014434"/>
            <a:ext cx="307975" cy="289182"/>
          </a:xfrm>
          <a:prstGeom prst="rect">
            <a:avLst/>
          </a:prstGeom>
        </p:spPr>
        <p:txBody>
          <a:bodyPr vert="horz" wrap="square" lIns="0" tIns="12065" rIns="0" bIns="0" rtlCol="0">
            <a:spAutoFit/>
          </a:bodyPr>
          <a:lstStyle/>
          <a:p>
            <a:pPr marL="90170">
              <a:lnSpc>
                <a:spcPct val="100000"/>
              </a:lnSpc>
              <a:spcBef>
                <a:spcPts val="95"/>
              </a:spcBef>
            </a:pPr>
            <a:r>
              <a:rPr sz="1800" dirty="0">
                <a:solidFill>
                  <a:schemeClr val="bg1"/>
                </a:solidFill>
                <a:latin typeface="Arial MT"/>
                <a:cs typeface="Arial MT"/>
              </a:rPr>
              <a:t>5</a:t>
            </a:r>
            <a:endParaRPr sz="1800">
              <a:solidFill>
                <a:schemeClr val="bg1"/>
              </a:solidFill>
              <a:latin typeface="Arial MT"/>
              <a:cs typeface="Arial MT"/>
            </a:endParaRPr>
          </a:p>
        </p:txBody>
      </p:sp>
      <p:grpSp>
        <p:nvGrpSpPr>
          <p:cNvPr id="23" name="object 17"/>
          <p:cNvGrpSpPr/>
          <p:nvPr/>
        </p:nvGrpSpPr>
        <p:grpSpPr>
          <a:xfrm>
            <a:off x="7619015" y="3768121"/>
            <a:ext cx="317500" cy="335280"/>
            <a:chOff x="6318250" y="3240087"/>
            <a:chExt cx="317500" cy="335280"/>
          </a:xfrm>
        </p:grpSpPr>
        <p:sp>
          <p:nvSpPr>
            <p:cNvPr id="24" name="object 18"/>
            <p:cNvSpPr/>
            <p:nvPr/>
          </p:nvSpPr>
          <p:spPr>
            <a:xfrm>
              <a:off x="6323012" y="3244850"/>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25" name="object 19"/>
            <p:cNvSpPr/>
            <p:nvPr/>
          </p:nvSpPr>
          <p:spPr>
            <a:xfrm>
              <a:off x="6323012" y="3244850"/>
              <a:ext cx="307975" cy="325755"/>
            </a:xfrm>
            <a:custGeom>
              <a:avLst/>
              <a:gdLst/>
              <a:ahLst/>
              <a:cxnLst/>
              <a:rect l="l" t="t" r="r" b="b"/>
              <a:pathLst>
                <a:path w="307975" h="325754">
                  <a:moveTo>
                    <a:pt x="0" y="0"/>
                  </a:moveTo>
                  <a:lnTo>
                    <a:pt x="307975" y="0"/>
                  </a:lnTo>
                  <a:lnTo>
                    <a:pt x="307975" y="325438"/>
                  </a:lnTo>
                  <a:lnTo>
                    <a:pt x="0" y="325438"/>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26" name="object 20"/>
          <p:cNvSpPr txBox="1"/>
          <p:nvPr/>
        </p:nvSpPr>
        <p:spPr>
          <a:xfrm>
            <a:off x="7623777" y="3772884"/>
            <a:ext cx="307975" cy="290464"/>
          </a:xfrm>
          <a:prstGeom prst="rect">
            <a:avLst/>
          </a:prstGeom>
        </p:spPr>
        <p:txBody>
          <a:bodyPr vert="horz" wrap="square" lIns="0" tIns="13335" rIns="0" bIns="0" rtlCol="0">
            <a:spAutoFit/>
          </a:bodyPr>
          <a:lstStyle/>
          <a:p>
            <a:pPr marL="90170">
              <a:lnSpc>
                <a:spcPct val="100000"/>
              </a:lnSpc>
              <a:spcBef>
                <a:spcPts val="105"/>
              </a:spcBef>
            </a:pPr>
            <a:r>
              <a:rPr sz="1800" dirty="0">
                <a:solidFill>
                  <a:schemeClr val="bg1"/>
                </a:solidFill>
                <a:latin typeface="Arial MT"/>
                <a:cs typeface="Arial MT"/>
              </a:rPr>
              <a:t>2</a:t>
            </a:r>
            <a:endParaRPr sz="1800">
              <a:solidFill>
                <a:schemeClr val="bg1"/>
              </a:solidFill>
              <a:latin typeface="Arial MT"/>
              <a:cs typeface="Arial MT"/>
            </a:endParaRPr>
          </a:p>
        </p:txBody>
      </p:sp>
      <p:grpSp>
        <p:nvGrpSpPr>
          <p:cNvPr id="27" name="object 21"/>
          <p:cNvGrpSpPr/>
          <p:nvPr/>
        </p:nvGrpSpPr>
        <p:grpSpPr>
          <a:xfrm>
            <a:off x="7004652" y="2774346"/>
            <a:ext cx="317500" cy="361950"/>
            <a:chOff x="5703887" y="2246312"/>
            <a:chExt cx="317500" cy="361950"/>
          </a:xfrm>
        </p:grpSpPr>
        <p:sp>
          <p:nvSpPr>
            <p:cNvPr id="28" name="object 22"/>
            <p:cNvSpPr/>
            <p:nvPr/>
          </p:nvSpPr>
          <p:spPr>
            <a:xfrm>
              <a:off x="5708650" y="2251075"/>
              <a:ext cx="307975" cy="352425"/>
            </a:xfrm>
            <a:custGeom>
              <a:avLst/>
              <a:gdLst/>
              <a:ahLst/>
              <a:cxnLst/>
              <a:rect l="l" t="t" r="r" b="b"/>
              <a:pathLst>
                <a:path w="307975" h="352425">
                  <a:moveTo>
                    <a:pt x="307975" y="0"/>
                  </a:moveTo>
                  <a:lnTo>
                    <a:pt x="0" y="0"/>
                  </a:lnTo>
                  <a:lnTo>
                    <a:pt x="0" y="352425"/>
                  </a:lnTo>
                  <a:lnTo>
                    <a:pt x="307975" y="352425"/>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29" name="object 23"/>
            <p:cNvSpPr/>
            <p:nvPr/>
          </p:nvSpPr>
          <p:spPr>
            <a:xfrm>
              <a:off x="5708650" y="2251075"/>
              <a:ext cx="307975" cy="352425"/>
            </a:xfrm>
            <a:custGeom>
              <a:avLst/>
              <a:gdLst/>
              <a:ahLst/>
              <a:cxnLst/>
              <a:rect l="l" t="t" r="r" b="b"/>
              <a:pathLst>
                <a:path w="307975" h="352425">
                  <a:moveTo>
                    <a:pt x="0" y="0"/>
                  </a:moveTo>
                  <a:lnTo>
                    <a:pt x="307975" y="0"/>
                  </a:lnTo>
                  <a:lnTo>
                    <a:pt x="307975" y="352425"/>
                  </a:lnTo>
                  <a:lnTo>
                    <a:pt x="0" y="352425"/>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30" name="object 24"/>
          <p:cNvSpPr txBox="1"/>
          <p:nvPr/>
        </p:nvSpPr>
        <p:spPr>
          <a:xfrm>
            <a:off x="7087202" y="279218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1</a:t>
            </a:r>
            <a:endParaRPr sz="1800">
              <a:solidFill>
                <a:schemeClr val="bg1"/>
              </a:solidFill>
              <a:latin typeface="Arial MT"/>
              <a:cs typeface="Arial MT"/>
            </a:endParaRPr>
          </a:p>
        </p:txBody>
      </p:sp>
      <p:grpSp>
        <p:nvGrpSpPr>
          <p:cNvPr id="31" name="object 25"/>
          <p:cNvGrpSpPr/>
          <p:nvPr/>
        </p:nvGrpSpPr>
        <p:grpSpPr>
          <a:xfrm>
            <a:off x="7553927" y="4666646"/>
            <a:ext cx="317500" cy="335280"/>
            <a:chOff x="6253162" y="4138612"/>
            <a:chExt cx="317500" cy="335280"/>
          </a:xfrm>
        </p:grpSpPr>
        <p:sp>
          <p:nvSpPr>
            <p:cNvPr id="32" name="object 26"/>
            <p:cNvSpPr/>
            <p:nvPr/>
          </p:nvSpPr>
          <p:spPr>
            <a:xfrm>
              <a:off x="6257925" y="4143375"/>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33" name="object 27"/>
            <p:cNvSpPr/>
            <p:nvPr/>
          </p:nvSpPr>
          <p:spPr>
            <a:xfrm>
              <a:off x="6257925" y="4143375"/>
              <a:ext cx="307975" cy="325755"/>
            </a:xfrm>
            <a:custGeom>
              <a:avLst/>
              <a:gdLst/>
              <a:ahLst/>
              <a:cxnLst/>
              <a:rect l="l" t="t" r="r" b="b"/>
              <a:pathLst>
                <a:path w="307975" h="325754">
                  <a:moveTo>
                    <a:pt x="0" y="0"/>
                  </a:moveTo>
                  <a:lnTo>
                    <a:pt x="307975" y="0"/>
                  </a:lnTo>
                  <a:lnTo>
                    <a:pt x="307975" y="325438"/>
                  </a:lnTo>
                  <a:lnTo>
                    <a:pt x="0" y="325438"/>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34" name="object 28"/>
          <p:cNvSpPr txBox="1"/>
          <p:nvPr/>
        </p:nvSpPr>
        <p:spPr>
          <a:xfrm>
            <a:off x="7558690" y="4671409"/>
            <a:ext cx="307975" cy="291105"/>
          </a:xfrm>
          <a:prstGeom prst="rect">
            <a:avLst/>
          </a:prstGeom>
        </p:spPr>
        <p:txBody>
          <a:bodyPr vert="horz" wrap="square" lIns="0" tIns="13970" rIns="0" bIns="0" rtlCol="0">
            <a:spAutoFit/>
          </a:bodyPr>
          <a:lstStyle/>
          <a:p>
            <a:pPr marL="90170">
              <a:lnSpc>
                <a:spcPct val="100000"/>
              </a:lnSpc>
              <a:spcBef>
                <a:spcPts val="110"/>
              </a:spcBef>
            </a:pPr>
            <a:r>
              <a:rPr sz="1800" dirty="0">
                <a:solidFill>
                  <a:schemeClr val="bg1"/>
                </a:solidFill>
                <a:latin typeface="Arial MT"/>
                <a:cs typeface="Arial MT"/>
              </a:rPr>
              <a:t>3</a:t>
            </a:r>
            <a:endParaRPr sz="1800">
              <a:solidFill>
                <a:schemeClr val="bg1"/>
              </a:solidFill>
              <a:latin typeface="Arial MT"/>
              <a:cs typeface="Arial MT"/>
            </a:endParaRPr>
          </a:p>
        </p:txBody>
      </p:sp>
      <p:grpSp>
        <p:nvGrpSpPr>
          <p:cNvPr id="35" name="object 29"/>
          <p:cNvGrpSpPr/>
          <p:nvPr/>
        </p:nvGrpSpPr>
        <p:grpSpPr>
          <a:xfrm>
            <a:off x="7003065" y="5527071"/>
            <a:ext cx="317500" cy="333375"/>
            <a:chOff x="5702300" y="4999037"/>
            <a:chExt cx="317500" cy="333375"/>
          </a:xfrm>
        </p:grpSpPr>
        <p:sp>
          <p:nvSpPr>
            <p:cNvPr id="36" name="object 30"/>
            <p:cNvSpPr/>
            <p:nvPr/>
          </p:nvSpPr>
          <p:spPr>
            <a:xfrm>
              <a:off x="5707062" y="5003800"/>
              <a:ext cx="307975" cy="323850"/>
            </a:xfrm>
            <a:custGeom>
              <a:avLst/>
              <a:gdLst/>
              <a:ahLst/>
              <a:cxnLst/>
              <a:rect l="l" t="t" r="r" b="b"/>
              <a:pathLst>
                <a:path w="307975" h="323850">
                  <a:moveTo>
                    <a:pt x="307975" y="0"/>
                  </a:moveTo>
                  <a:lnTo>
                    <a:pt x="0" y="0"/>
                  </a:lnTo>
                  <a:lnTo>
                    <a:pt x="0" y="323850"/>
                  </a:lnTo>
                  <a:lnTo>
                    <a:pt x="307975" y="323850"/>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37" name="object 31"/>
            <p:cNvSpPr/>
            <p:nvPr/>
          </p:nvSpPr>
          <p:spPr>
            <a:xfrm>
              <a:off x="5707062" y="5003800"/>
              <a:ext cx="307975" cy="323850"/>
            </a:xfrm>
            <a:custGeom>
              <a:avLst/>
              <a:gdLst/>
              <a:ahLst/>
              <a:cxnLst/>
              <a:rect l="l" t="t" r="r" b="b"/>
              <a:pathLst>
                <a:path w="307975" h="323850">
                  <a:moveTo>
                    <a:pt x="0" y="0"/>
                  </a:moveTo>
                  <a:lnTo>
                    <a:pt x="307975" y="0"/>
                  </a:lnTo>
                  <a:lnTo>
                    <a:pt x="307975" y="323850"/>
                  </a:lnTo>
                  <a:lnTo>
                    <a:pt x="0" y="323850"/>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38" name="object 32"/>
          <p:cNvSpPr txBox="1"/>
          <p:nvPr/>
        </p:nvSpPr>
        <p:spPr>
          <a:xfrm>
            <a:off x="7085615" y="553234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4</a:t>
            </a:r>
            <a:endParaRPr sz="1800">
              <a:solidFill>
                <a:schemeClr val="bg1"/>
              </a:solidFill>
              <a:latin typeface="Arial MT"/>
              <a:cs typeface="Arial MT"/>
            </a:endParaRPr>
          </a:p>
        </p:txBody>
      </p:sp>
      <p:grpSp>
        <p:nvGrpSpPr>
          <p:cNvPr id="39" name="object 33"/>
          <p:cNvGrpSpPr/>
          <p:nvPr/>
        </p:nvGrpSpPr>
        <p:grpSpPr>
          <a:xfrm>
            <a:off x="4512277" y="5709634"/>
            <a:ext cx="317500" cy="335280"/>
            <a:chOff x="3211512" y="5181600"/>
            <a:chExt cx="317500" cy="335280"/>
          </a:xfrm>
        </p:grpSpPr>
        <p:sp>
          <p:nvSpPr>
            <p:cNvPr id="40" name="object 34"/>
            <p:cNvSpPr/>
            <p:nvPr/>
          </p:nvSpPr>
          <p:spPr>
            <a:xfrm>
              <a:off x="3216275" y="5186362"/>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41" name="object 35"/>
            <p:cNvSpPr/>
            <p:nvPr/>
          </p:nvSpPr>
          <p:spPr>
            <a:xfrm>
              <a:off x="3216275" y="5186362"/>
              <a:ext cx="307975" cy="325755"/>
            </a:xfrm>
            <a:custGeom>
              <a:avLst/>
              <a:gdLst/>
              <a:ahLst/>
              <a:cxnLst/>
              <a:rect l="l" t="t" r="r" b="b"/>
              <a:pathLst>
                <a:path w="307975" h="325754">
                  <a:moveTo>
                    <a:pt x="0" y="0"/>
                  </a:moveTo>
                  <a:lnTo>
                    <a:pt x="307975" y="0"/>
                  </a:lnTo>
                  <a:lnTo>
                    <a:pt x="307975" y="325437"/>
                  </a:lnTo>
                  <a:lnTo>
                    <a:pt x="0" y="325437"/>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42" name="object 36"/>
          <p:cNvSpPr txBox="1"/>
          <p:nvPr/>
        </p:nvSpPr>
        <p:spPr>
          <a:xfrm>
            <a:off x="4594827" y="571522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6</a:t>
            </a:r>
            <a:endParaRPr sz="1800">
              <a:solidFill>
                <a:schemeClr val="bg1"/>
              </a:solidFill>
              <a:latin typeface="Arial MT"/>
              <a:cs typeface="Arial MT"/>
            </a:endParaRPr>
          </a:p>
        </p:txBody>
      </p:sp>
      <p:grpSp>
        <p:nvGrpSpPr>
          <p:cNvPr id="43" name="object 37"/>
          <p:cNvGrpSpPr/>
          <p:nvPr/>
        </p:nvGrpSpPr>
        <p:grpSpPr>
          <a:xfrm>
            <a:off x="3786790" y="4866671"/>
            <a:ext cx="317500" cy="335280"/>
            <a:chOff x="2486025" y="4338637"/>
            <a:chExt cx="317500" cy="335280"/>
          </a:xfrm>
        </p:grpSpPr>
        <p:sp>
          <p:nvSpPr>
            <p:cNvPr id="44" name="object 38"/>
            <p:cNvSpPr/>
            <p:nvPr/>
          </p:nvSpPr>
          <p:spPr>
            <a:xfrm>
              <a:off x="2490787" y="4343400"/>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45" name="object 39"/>
            <p:cNvSpPr/>
            <p:nvPr/>
          </p:nvSpPr>
          <p:spPr>
            <a:xfrm>
              <a:off x="2490787" y="4343400"/>
              <a:ext cx="307975" cy="325755"/>
            </a:xfrm>
            <a:custGeom>
              <a:avLst/>
              <a:gdLst/>
              <a:ahLst/>
              <a:cxnLst/>
              <a:rect l="l" t="t" r="r" b="b"/>
              <a:pathLst>
                <a:path w="307975" h="325754">
                  <a:moveTo>
                    <a:pt x="0" y="0"/>
                  </a:moveTo>
                  <a:lnTo>
                    <a:pt x="307975" y="0"/>
                  </a:lnTo>
                  <a:lnTo>
                    <a:pt x="307975" y="325438"/>
                  </a:lnTo>
                  <a:lnTo>
                    <a:pt x="0" y="325438"/>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46" name="object 40"/>
          <p:cNvSpPr txBox="1"/>
          <p:nvPr/>
        </p:nvSpPr>
        <p:spPr>
          <a:xfrm>
            <a:off x="3791552" y="4871434"/>
            <a:ext cx="307975" cy="289182"/>
          </a:xfrm>
          <a:prstGeom prst="rect">
            <a:avLst/>
          </a:prstGeom>
        </p:spPr>
        <p:txBody>
          <a:bodyPr vert="horz" wrap="square" lIns="0" tIns="12065" rIns="0" bIns="0" rtlCol="0">
            <a:spAutoFit/>
          </a:bodyPr>
          <a:lstStyle/>
          <a:p>
            <a:pPr marL="90170">
              <a:lnSpc>
                <a:spcPct val="100000"/>
              </a:lnSpc>
              <a:spcBef>
                <a:spcPts val="95"/>
              </a:spcBef>
            </a:pPr>
            <a:r>
              <a:rPr sz="1800" dirty="0">
                <a:solidFill>
                  <a:schemeClr val="bg1"/>
                </a:solidFill>
                <a:latin typeface="Arial MT"/>
                <a:cs typeface="Arial MT"/>
              </a:rPr>
              <a:t>7</a:t>
            </a:r>
            <a:endParaRPr sz="1800">
              <a:solidFill>
                <a:schemeClr val="bg1"/>
              </a:solidFill>
              <a:latin typeface="Arial MT"/>
              <a:cs typeface="Arial MT"/>
            </a:endParaRPr>
          </a:p>
        </p:txBody>
      </p:sp>
      <p:grpSp>
        <p:nvGrpSpPr>
          <p:cNvPr id="47" name="object 41"/>
          <p:cNvGrpSpPr/>
          <p:nvPr/>
        </p:nvGrpSpPr>
        <p:grpSpPr>
          <a:xfrm>
            <a:off x="3794727" y="3626834"/>
            <a:ext cx="317500" cy="335280"/>
            <a:chOff x="2493962" y="3098800"/>
            <a:chExt cx="317500" cy="335280"/>
          </a:xfrm>
        </p:grpSpPr>
        <p:sp>
          <p:nvSpPr>
            <p:cNvPr id="48" name="object 42"/>
            <p:cNvSpPr/>
            <p:nvPr/>
          </p:nvSpPr>
          <p:spPr>
            <a:xfrm>
              <a:off x="2498725" y="3103562"/>
              <a:ext cx="307975" cy="325755"/>
            </a:xfrm>
            <a:custGeom>
              <a:avLst/>
              <a:gdLst/>
              <a:ahLst/>
              <a:cxnLst/>
              <a:rect l="l" t="t" r="r" b="b"/>
              <a:pathLst>
                <a:path w="307975" h="325754">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49" name="object 43"/>
            <p:cNvSpPr/>
            <p:nvPr/>
          </p:nvSpPr>
          <p:spPr>
            <a:xfrm>
              <a:off x="2498725" y="3103562"/>
              <a:ext cx="307975" cy="325755"/>
            </a:xfrm>
            <a:custGeom>
              <a:avLst/>
              <a:gdLst/>
              <a:ahLst/>
              <a:cxnLst/>
              <a:rect l="l" t="t" r="r" b="b"/>
              <a:pathLst>
                <a:path w="307975" h="325754">
                  <a:moveTo>
                    <a:pt x="0" y="0"/>
                  </a:moveTo>
                  <a:lnTo>
                    <a:pt x="307975" y="0"/>
                  </a:lnTo>
                  <a:lnTo>
                    <a:pt x="307975" y="325437"/>
                  </a:lnTo>
                  <a:lnTo>
                    <a:pt x="0" y="325437"/>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50" name="object 44"/>
          <p:cNvSpPr txBox="1"/>
          <p:nvPr/>
        </p:nvSpPr>
        <p:spPr>
          <a:xfrm>
            <a:off x="3877277" y="363038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8</a:t>
            </a:r>
            <a:endParaRPr sz="1800">
              <a:solidFill>
                <a:schemeClr val="bg1"/>
              </a:solidFill>
              <a:latin typeface="Arial MT"/>
              <a:cs typeface="Arial MT"/>
            </a:endParaRPr>
          </a:p>
        </p:txBody>
      </p:sp>
      <p:grpSp>
        <p:nvGrpSpPr>
          <p:cNvPr id="51" name="object 45"/>
          <p:cNvGrpSpPr/>
          <p:nvPr/>
        </p:nvGrpSpPr>
        <p:grpSpPr>
          <a:xfrm>
            <a:off x="4294790" y="2826734"/>
            <a:ext cx="317500" cy="335280"/>
            <a:chOff x="2994025" y="2298700"/>
            <a:chExt cx="317500" cy="335280"/>
          </a:xfrm>
        </p:grpSpPr>
        <p:sp>
          <p:nvSpPr>
            <p:cNvPr id="52" name="object 46"/>
            <p:cNvSpPr/>
            <p:nvPr/>
          </p:nvSpPr>
          <p:spPr>
            <a:xfrm>
              <a:off x="2998787" y="2303462"/>
              <a:ext cx="307975" cy="325755"/>
            </a:xfrm>
            <a:custGeom>
              <a:avLst/>
              <a:gdLst/>
              <a:ahLst/>
              <a:cxnLst/>
              <a:rect l="l" t="t" r="r" b="b"/>
              <a:pathLst>
                <a:path w="307975" h="325755">
                  <a:moveTo>
                    <a:pt x="307975" y="0"/>
                  </a:moveTo>
                  <a:lnTo>
                    <a:pt x="0" y="0"/>
                  </a:lnTo>
                  <a:lnTo>
                    <a:pt x="0" y="325437"/>
                  </a:lnTo>
                  <a:lnTo>
                    <a:pt x="307975" y="325437"/>
                  </a:lnTo>
                  <a:lnTo>
                    <a:pt x="307975" y="0"/>
                  </a:lnTo>
                  <a:close/>
                </a:path>
              </a:pathLst>
            </a:custGeom>
            <a:solidFill>
              <a:srgbClr val="FFCCCC"/>
            </a:solidFill>
          </p:spPr>
          <p:txBody>
            <a:bodyPr wrap="square" lIns="0" tIns="0" rIns="0" bIns="0" rtlCol="0"/>
            <a:lstStyle/>
            <a:p>
              <a:endParaRPr>
                <a:solidFill>
                  <a:schemeClr val="bg1"/>
                </a:solidFill>
              </a:endParaRPr>
            </a:p>
          </p:txBody>
        </p:sp>
        <p:sp>
          <p:nvSpPr>
            <p:cNvPr id="53" name="object 47"/>
            <p:cNvSpPr/>
            <p:nvPr/>
          </p:nvSpPr>
          <p:spPr>
            <a:xfrm>
              <a:off x="2998787" y="2303462"/>
              <a:ext cx="307975" cy="325755"/>
            </a:xfrm>
            <a:custGeom>
              <a:avLst/>
              <a:gdLst/>
              <a:ahLst/>
              <a:cxnLst/>
              <a:rect l="l" t="t" r="r" b="b"/>
              <a:pathLst>
                <a:path w="307975" h="325755">
                  <a:moveTo>
                    <a:pt x="0" y="0"/>
                  </a:moveTo>
                  <a:lnTo>
                    <a:pt x="307975" y="0"/>
                  </a:lnTo>
                  <a:lnTo>
                    <a:pt x="307975" y="325437"/>
                  </a:lnTo>
                  <a:lnTo>
                    <a:pt x="0" y="325437"/>
                  </a:lnTo>
                  <a:lnTo>
                    <a:pt x="0" y="0"/>
                  </a:lnTo>
                  <a:close/>
                </a:path>
              </a:pathLst>
            </a:custGeom>
            <a:ln w="9525">
              <a:solidFill>
                <a:srgbClr val="000000"/>
              </a:solidFill>
            </a:ln>
          </p:spPr>
          <p:txBody>
            <a:bodyPr wrap="square" lIns="0" tIns="0" rIns="0" bIns="0" rtlCol="0"/>
            <a:lstStyle/>
            <a:p>
              <a:endParaRPr>
                <a:solidFill>
                  <a:schemeClr val="bg1"/>
                </a:solidFill>
              </a:endParaRPr>
            </a:p>
          </p:txBody>
        </p:sp>
      </p:grpSp>
      <p:sp>
        <p:nvSpPr>
          <p:cNvPr id="54" name="object 48"/>
          <p:cNvSpPr txBox="1"/>
          <p:nvPr/>
        </p:nvSpPr>
        <p:spPr>
          <a:xfrm>
            <a:off x="4377340" y="2831813"/>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9</a:t>
            </a:r>
            <a:endParaRPr sz="1800">
              <a:solidFill>
                <a:schemeClr val="bg1"/>
              </a:solidFill>
              <a:latin typeface="Arial MT"/>
              <a:cs typeface="Arial MT"/>
            </a:endParaRPr>
          </a:p>
        </p:txBody>
      </p:sp>
      <p:sp>
        <p:nvSpPr>
          <p:cNvPr id="55" name="object 49"/>
          <p:cNvSpPr/>
          <p:nvPr/>
        </p:nvSpPr>
        <p:spPr>
          <a:xfrm>
            <a:off x="5725127" y="2736246"/>
            <a:ext cx="1192530" cy="1705610"/>
          </a:xfrm>
          <a:custGeom>
            <a:avLst/>
            <a:gdLst/>
            <a:ahLst/>
            <a:cxnLst/>
            <a:rect l="l" t="t" r="r" b="b"/>
            <a:pathLst>
              <a:path w="1192529" h="1705610">
                <a:moveTo>
                  <a:pt x="91351" y="77317"/>
                </a:moveTo>
                <a:lnTo>
                  <a:pt x="84874" y="63334"/>
                </a:lnTo>
                <a:lnTo>
                  <a:pt x="55562" y="0"/>
                </a:lnTo>
                <a:lnTo>
                  <a:pt x="15189" y="75031"/>
                </a:lnTo>
                <a:lnTo>
                  <a:pt x="48501" y="76034"/>
                </a:lnTo>
                <a:lnTo>
                  <a:pt x="0" y="1690547"/>
                </a:lnTo>
                <a:lnTo>
                  <a:pt x="9512" y="1690839"/>
                </a:lnTo>
                <a:lnTo>
                  <a:pt x="58026" y="76314"/>
                </a:lnTo>
                <a:lnTo>
                  <a:pt x="91351" y="77317"/>
                </a:lnTo>
                <a:close/>
              </a:path>
              <a:path w="1192529" h="1705610">
                <a:moveTo>
                  <a:pt x="1192212" y="452437"/>
                </a:moveTo>
                <a:lnTo>
                  <a:pt x="1112139" y="481533"/>
                </a:lnTo>
                <a:lnTo>
                  <a:pt x="1136332" y="504469"/>
                </a:lnTo>
                <a:lnTo>
                  <a:pt x="4470" y="1698523"/>
                </a:lnTo>
                <a:lnTo>
                  <a:pt x="11391" y="1705076"/>
                </a:lnTo>
                <a:lnTo>
                  <a:pt x="1143241" y="511022"/>
                </a:lnTo>
                <a:lnTo>
                  <a:pt x="1167434" y="533958"/>
                </a:lnTo>
                <a:lnTo>
                  <a:pt x="1179195" y="495249"/>
                </a:lnTo>
                <a:lnTo>
                  <a:pt x="1192212" y="452437"/>
                </a:lnTo>
                <a:close/>
              </a:path>
            </a:pathLst>
          </a:custGeom>
          <a:solidFill>
            <a:srgbClr val="000000"/>
          </a:solidFill>
        </p:spPr>
        <p:txBody>
          <a:bodyPr wrap="square" lIns="0" tIns="0" rIns="0" bIns="0" rtlCol="0"/>
          <a:lstStyle/>
          <a:p>
            <a:endParaRPr>
              <a:solidFill>
                <a:schemeClr val="bg1"/>
              </a:solidFill>
            </a:endParaRPr>
          </a:p>
        </p:txBody>
      </p:sp>
      <p:sp>
        <p:nvSpPr>
          <p:cNvPr id="56" name="object 50"/>
          <p:cNvSpPr txBox="1"/>
          <p:nvPr/>
        </p:nvSpPr>
        <p:spPr>
          <a:xfrm>
            <a:off x="6759542" y="3581622"/>
            <a:ext cx="3429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latin typeface="Arial MT"/>
                <a:cs typeface="Arial MT"/>
              </a:rPr>
              <a:t>out</a:t>
            </a:r>
            <a:endParaRPr sz="1800">
              <a:solidFill>
                <a:schemeClr val="bg1"/>
              </a:solidFill>
              <a:latin typeface="Arial MT"/>
              <a:cs typeface="Arial MT"/>
            </a:endParaRPr>
          </a:p>
        </p:txBody>
      </p:sp>
      <p:sp>
        <p:nvSpPr>
          <p:cNvPr id="57" name="object 51"/>
          <p:cNvSpPr txBox="1"/>
          <p:nvPr/>
        </p:nvSpPr>
        <p:spPr>
          <a:xfrm>
            <a:off x="5878480" y="2968974"/>
            <a:ext cx="2038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Arial MT"/>
                <a:cs typeface="Arial MT"/>
              </a:rPr>
              <a:t>in</a:t>
            </a:r>
            <a:endParaRPr sz="1800">
              <a:solidFill>
                <a:schemeClr val="bg1"/>
              </a:solidFill>
              <a:latin typeface="Arial MT"/>
              <a:cs typeface="Arial MT"/>
            </a:endParaRPr>
          </a:p>
        </p:txBody>
      </p:sp>
      <p:sp>
        <p:nvSpPr>
          <p:cNvPr id="58" name="TextBox 57">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507367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09288" y="2704564"/>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Process Concept</a:t>
            </a:r>
          </a:p>
          <a:p>
            <a:pPr marL="285750" indent="-285750">
              <a:lnSpc>
                <a:spcPct val="150000"/>
              </a:lnSpc>
              <a:buFont typeface="Wingdings" panose="05000000000000000000" pitchFamily="2" charset="2"/>
              <a:buChar char="v"/>
            </a:pPr>
            <a:r>
              <a:rPr lang="en-US" dirty="0"/>
              <a:t> Process Scheduling</a:t>
            </a:r>
          </a:p>
          <a:p>
            <a:pPr marL="285750" indent="-285750">
              <a:lnSpc>
                <a:spcPct val="150000"/>
              </a:lnSpc>
              <a:buFont typeface="Wingdings" panose="05000000000000000000" pitchFamily="2" charset="2"/>
              <a:buChar char="v"/>
            </a:pPr>
            <a:r>
              <a:rPr lang="en-US" dirty="0"/>
              <a:t> Operations on Processes</a:t>
            </a:r>
          </a:p>
          <a:p>
            <a:pPr marL="285750" indent="-285750">
              <a:lnSpc>
                <a:spcPct val="150000"/>
              </a:lnSpc>
              <a:buFont typeface="Wingdings" panose="05000000000000000000" pitchFamily="2" charset="2"/>
              <a:buChar char="v"/>
            </a:pPr>
            <a:r>
              <a:rPr lang="en-US" dirty="0"/>
              <a:t> Cooperating Processes</a:t>
            </a:r>
          </a:p>
          <a:p>
            <a:pPr marL="285750" indent="-285750">
              <a:lnSpc>
                <a:spcPct val="150000"/>
              </a:lnSpc>
              <a:buFont typeface="Wingdings" panose="05000000000000000000" pitchFamily="2" charset="2"/>
              <a:buChar char="v"/>
            </a:pPr>
            <a:r>
              <a:rPr lang="en-US" dirty="0">
                <a:solidFill>
                  <a:srgbClr val="FF0000"/>
                </a:solidFill>
              </a:rPr>
              <a:t> </a:t>
            </a:r>
            <a:r>
              <a:rPr lang="en-US" dirty="0" err="1">
                <a:solidFill>
                  <a:srgbClr val="FF0000"/>
                </a:solidFill>
              </a:rPr>
              <a:t>Interprocess</a:t>
            </a:r>
            <a:r>
              <a:rPr lang="en-US" dirty="0">
                <a:solidFill>
                  <a:srgbClr val="FF0000"/>
                </a:solidFill>
              </a:rPr>
              <a:t> Communication</a:t>
            </a:r>
          </a:p>
          <a:p>
            <a:pPr marL="285750" indent="-285750">
              <a:lnSpc>
                <a:spcPct val="150000"/>
              </a:lnSpc>
              <a:buFont typeface="Wingdings" panose="05000000000000000000" pitchFamily="2" charset="2"/>
              <a:buChar char="v"/>
            </a:pPr>
            <a:r>
              <a:rPr lang="en-US" dirty="0"/>
              <a:t> Communication in Client-Server Systems</a:t>
            </a:r>
          </a:p>
        </p:txBody>
      </p:sp>
      <p:sp>
        <p:nvSpPr>
          <p:cNvPr id="4" name="TextBox 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63299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DC8-61BF-2311-3481-F15AEE0ADB2E}"/>
              </a:ext>
            </a:extLst>
          </p:cNvPr>
          <p:cNvSpPr>
            <a:spLocks noGrp="1"/>
          </p:cNvSpPr>
          <p:nvPr>
            <p:ph type="title"/>
          </p:nvPr>
        </p:nvSpPr>
        <p:spPr/>
        <p:txBody>
          <a:bodyPr>
            <a:normAutofit fontScale="90000"/>
          </a:bodyPr>
          <a:lstStyle/>
          <a:p>
            <a:r>
              <a:rPr lang="en-US" spc="-10" dirty="0" err="1"/>
              <a:t>Interprocess</a:t>
            </a:r>
            <a:r>
              <a:rPr lang="en-US" spc="-20" dirty="0"/>
              <a:t> </a:t>
            </a:r>
            <a:r>
              <a:rPr lang="en-US" spc="-5" dirty="0"/>
              <a:t>Communication</a:t>
            </a:r>
            <a:r>
              <a:rPr lang="en-US" spc="-20" dirty="0"/>
              <a:t> </a:t>
            </a:r>
            <a:r>
              <a:rPr lang="en-US" spc="-5" dirty="0"/>
              <a:t>(IPC)</a:t>
            </a:r>
            <a:endParaRPr lang="en-US" dirty="0"/>
          </a:p>
        </p:txBody>
      </p:sp>
      <p:sp>
        <p:nvSpPr>
          <p:cNvPr id="3" name="Text Placeholder 2">
            <a:extLst>
              <a:ext uri="{FF2B5EF4-FFF2-40B4-BE49-F238E27FC236}">
                <a16:creationId xmlns:a16="http://schemas.microsoft.com/office/drawing/2014/main" id="{3371AF33-C1FB-0A33-9E1C-EF60DF8FD996}"/>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31549C36-B109-68DA-A87E-24E27A9D3432}"/>
              </a:ext>
            </a:extLst>
          </p:cNvPr>
          <p:cNvSpPr>
            <a:spLocks noGrp="1"/>
          </p:cNvSpPr>
          <p:nvPr>
            <p:ph idx="1"/>
          </p:nvPr>
        </p:nvSpPr>
        <p:spPr>
          <a:xfrm>
            <a:off x="780288" y="2438046"/>
            <a:ext cx="9736231" cy="3726120"/>
          </a:xfrm>
        </p:spPr>
        <p:txBody>
          <a:bodyPr>
            <a:normAutofit fontScale="85000" lnSpcReduction="20000"/>
          </a:bodyPr>
          <a:lstStyle/>
          <a:p>
            <a:r>
              <a:rPr lang="en-US" dirty="0"/>
              <a:t>Mechanism for processes to communicate and to  synchronize their actions</a:t>
            </a:r>
          </a:p>
          <a:p>
            <a:r>
              <a:rPr lang="en-US" dirty="0"/>
              <a:t>Models for IPC: </a:t>
            </a:r>
            <a:r>
              <a:rPr lang="en-US" dirty="0">
                <a:solidFill>
                  <a:srgbClr val="C00000"/>
                </a:solidFill>
              </a:rPr>
              <a:t>message passing </a:t>
            </a:r>
            <a:r>
              <a:rPr lang="en-US" dirty="0"/>
              <a:t>and </a:t>
            </a:r>
            <a:r>
              <a:rPr lang="en-US" dirty="0">
                <a:solidFill>
                  <a:srgbClr val="C00000"/>
                </a:solidFill>
              </a:rPr>
              <a:t>shared memory</a:t>
            </a:r>
          </a:p>
          <a:p>
            <a:r>
              <a:rPr lang="en-US" dirty="0"/>
              <a:t>Message system – processes communicate with each other  without resorting to shared variables</a:t>
            </a:r>
          </a:p>
          <a:p>
            <a:r>
              <a:rPr lang="en-US" dirty="0"/>
              <a:t>IPC facility provides two operations:</a:t>
            </a:r>
          </a:p>
          <a:p>
            <a:pPr lvl="1"/>
            <a:r>
              <a:rPr lang="en-US" b="1" dirty="0"/>
              <a:t>send</a:t>
            </a:r>
            <a:r>
              <a:rPr lang="en-US" dirty="0"/>
              <a:t>(message) – message size fixed or variable</a:t>
            </a:r>
          </a:p>
          <a:p>
            <a:pPr lvl="1"/>
            <a:r>
              <a:rPr lang="en-US" b="1" dirty="0"/>
              <a:t>receive</a:t>
            </a:r>
            <a:r>
              <a:rPr lang="en-US" dirty="0"/>
              <a:t>(message)</a:t>
            </a:r>
          </a:p>
          <a:p>
            <a:r>
              <a:rPr lang="en-US" dirty="0"/>
              <a:t>If P and Q wish to communicate, they need to:</a:t>
            </a:r>
          </a:p>
          <a:p>
            <a:pPr lvl="1"/>
            <a:r>
              <a:rPr lang="en-US" dirty="0"/>
              <a:t>establish a </a:t>
            </a:r>
            <a:r>
              <a:rPr lang="en-US" dirty="0">
                <a:solidFill>
                  <a:srgbClr val="C00000"/>
                </a:solidFill>
              </a:rPr>
              <a:t>communication link </a:t>
            </a:r>
            <a:r>
              <a:rPr lang="en-US" dirty="0"/>
              <a:t>between them</a:t>
            </a:r>
          </a:p>
          <a:p>
            <a:pPr lvl="1"/>
            <a:r>
              <a:rPr lang="en-US" dirty="0"/>
              <a:t>exchange messages via </a:t>
            </a:r>
            <a:r>
              <a:rPr lang="en-US" dirty="0">
                <a:solidFill>
                  <a:srgbClr val="C00000"/>
                </a:solidFill>
              </a:rPr>
              <a:t>send/receive</a:t>
            </a:r>
          </a:p>
          <a:p>
            <a:r>
              <a:rPr lang="en-US" dirty="0"/>
              <a:t>Implementation of communication link</a:t>
            </a:r>
          </a:p>
          <a:p>
            <a:pPr lvl="1"/>
            <a:r>
              <a:rPr lang="en-US" dirty="0"/>
              <a:t>physical (e.g., shared memory, hardware bus)</a:t>
            </a:r>
          </a:p>
          <a:p>
            <a:pPr lvl="1"/>
            <a:r>
              <a:rPr lang="en-US" dirty="0"/>
              <a:t>logical (e.g., logical properties)</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78607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Implementation</a:t>
            </a:r>
            <a:r>
              <a:rPr lang="en-US" spc="-65" dirty="0"/>
              <a:t> </a:t>
            </a:r>
            <a:r>
              <a:rPr lang="en-US" spc="-10" dirty="0"/>
              <a:t>Questions</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p:txBody>
          <a:bodyPr/>
          <a:lstStyle/>
          <a:p>
            <a:r>
              <a:rPr lang="en-US" dirty="0"/>
              <a:t>How are links established?</a:t>
            </a:r>
          </a:p>
          <a:p>
            <a:r>
              <a:rPr lang="en-US" dirty="0"/>
              <a:t>Can a link be associated with more than two processes?</a:t>
            </a:r>
          </a:p>
          <a:p>
            <a:r>
              <a:rPr lang="en-US" dirty="0"/>
              <a:t>How many links can there be between every pair of  communicating processes?</a:t>
            </a:r>
          </a:p>
          <a:p>
            <a:r>
              <a:rPr lang="en-US" dirty="0"/>
              <a:t>What is the capacity of a link?</a:t>
            </a:r>
          </a:p>
          <a:p>
            <a:r>
              <a:rPr lang="en-US" dirty="0"/>
              <a:t>Is the size of a message that the link can accommodate  fixed or variable?</a:t>
            </a:r>
          </a:p>
          <a:p>
            <a:r>
              <a:rPr lang="en-US" dirty="0"/>
              <a:t>Is a link unidirectional or bi-directional?</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38536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DD23-31CB-C6A4-E424-5B9581E4DF53}"/>
              </a:ext>
            </a:extLst>
          </p:cNvPr>
          <p:cNvSpPr>
            <a:spLocks noGrp="1"/>
          </p:cNvSpPr>
          <p:nvPr>
            <p:ph type="title"/>
          </p:nvPr>
        </p:nvSpPr>
        <p:spPr/>
        <p:txBody>
          <a:bodyPr>
            <a:normAutofit fontScale="90000"/>
          </a:bodyPr>
          <a:lstStyle/>
          <a:p>
            <a:r>
              <a:rPr lang="en-US" spc="-5" dirty="0"/>
              <a:t>Communications</a:t>
            </a:r>
            <a:r>
              <a:rPr lang="en-US" spc="-75" dirty="0"/>
              <a:t> </a:t>
            </a:r>
            <a:r>
              <a:rPr lang="en-US" spc="-5" dirty="0"/>
              <a:t>Models</a:t>
            </a:r>
            <a:endParaRPr lang="en-US" dirty="0"/>
          </a:p>
        </p:txBody>
      </p:sp>
      <p:sp>
        <p:nvSpPr>
          <p:cNvPr id="3" name="Text Placeholder 2">
            <a:extLst>
              <a:ext uri="{FF2B5EF4-FFF2-40B4-BE49-F238E27FC236}">
                <a16:creationId xmlns:a16="http://schemas.microsoft.com/office/drawing/2014/main" id="{ABFACA3F-1636-7893-E527-E844CDE54D43}"/>
              </a:ext>
            </a:extLst>
          </p:cNvPr>
          <p:cNvSpPr>
            <a:spLocks noGrp="1"/>
          </p:cNvSpPr>
          <p:nvPr>
            <p:ph type="body" sz="quarter" idx="11"/>
          </p:nvPr>
        </p:nvSpPr>
        <p:spPr/>
        <p:txBody>
          <a:bodyPr/>
          <a:lstStyle/>
          <a:p>
            <a:endParaRPr lang="en-US"/>
          </a:p>
        </p:txBody>
      </p:sp>
      <p:grpSp>
        <p:nvGrpSpPr>
          <p:cNvPr id="6" name="object 9"/>
          <p:cNvGrpSpPr/>
          <p:nvPr/>
        </p:nvGrpSpPr>
        <p:grpSpPr>
          <a:xfrm>
            <a:off x="1884074" y="2397315"/>
            <a:ext cx="5827712" cy="3179237"/>
            <a:chOff x="1562100" y="1057910"/>
            <a:chExt cx="6413500" cy="4225290"/>
          </a:xfrm>
        </p:grpSpPr>
        <p:pic>
          <p:nvPicPr>
            <p:cNvPr id="7" name="object 10"/>
            <p:cNvPicPr/>
            <p:nvPr/>
          </p:nvPicPr>
          <p:blipFill>
            <a:blip r:embed="rId2" cstate="print"/>
            <a:stretch>
              <a:fillRect/>
            </a:stretch>
          </p:blipFill>
          <p:spPr>
            <a:xfrm>
              <a:off x="1600200" y="1095375"/>
              <a:ext cx="6337300" cy="4149725"/>
            </a:xfrm>
            <a:prstGeom prst="rect">
              <a:avLst/>
            </a:prstGeom>
          </p:spPr>
        </p:pic>
        <p:sp>
          <p:nvSpPr>
            <p:cNvPr id="8" name="object 11"/>
            <p:cNvSpPr/>
            <p:nvPr/>
          </p:nvSpPr>
          <p:spPr>
            <a:xfrm>
              <a:off x="1562100" y="1057909"/>
              <a:ext cx="6413500" cy="4225290"/>
            </a:xfrm>
            <a:custGeom>
              <a:avLst/>
              <a:gdLst/>
              <a:ahLst/>
              <a:cxnLst/>
              <a:rect l="l" t="t" r="r" b="b"/>
              <a:pathLst>
                <a:path w="6413500" h="4225290">
                  <a:moveTo>
                    <a:pt x="6388100" y="25400"/>
                  </a:moveTo>
                  <a:lnTo>
                    <a:pt x="6375400" y="25400"/>
                  </a:lnTo>
                  <a:lnTo>
                    <a:pt x="6375400" y="38100"/>
                  </a:lnTo>
                  <a:lnTo>
                    <a:pt x="6375400" y="4187190"/>
                  </a:lnTo>
                  <a:lnTo>
                    <a:pt x="38100" y="4187190"/>
                  </a:lnTo>
                  <a:lnTo>
                    <a:pt x="38100" y="38100"/>
                  </a:lnTo>
                  <a:lnTo>
                    <a:pt x="6375400" y="38100"/>
                  </a:lnTo>
                  <a:lnTo>
                    <a:pt x="6375400" y="25400"/>
                  </a:lnTo>
                  <a:lnTo>
                    <a:pt x="25400" y="25400"/>
                  </a:lnTo>
                  <a:lnTo>
                    <a:pt x="25400" y="38100"/>
                  </a:lnTo>
                  <a:lnTo>
                    <a:pt x="25400" y="4187190"/>
                  </a:lnTo>
                  <a:lnTo>
                    <a:pt x="25400" y="4199890"/>
                  </a:lnTo>
                  <a:lnTo>
                    <a:pt x="6388100" y="4199890"/>
                  </a:lnTo>
                  <a:lnTo>
                    <a:pt x="6388100" y="4187190"/>
                  </a:lnTo>
                  <a:lnTo>
                    <a:pt x="6388100" y="38100"/>
                  </a:lnTo>
                  <a:lnTo>
                    <a:pt x="6388100" y="37465"/>
                  </a:lnTo>
                  <a:lnTo>
                    <a:pt x="6388100" y="25400"/>
                  </a:lnTo>
                  <a:close/>
                </a:path>
                <a:path w="6413500" h="4225290">
                  <a:moveTo>
                    <a:pt x="6413500" y="0"/>
                  </a:moveTo>
                  <a:lnTo>
                    <a:pt x="6400800" y="0"/>
                  </a:lnTo>
                  <a:lnTo>
                    <a:pt x="6400800" y="12700"/>
                  </a:lnTo>
                  <a:lnTo>
                    <a:pt x="6400800" y="4212590"/>
                  </a:lnTo>
                  <a:lnTo>
                    <a:pt x="12700" y="4212590"/>
                  </a:lnTo>
                  <a:lnTo>
                    <a:pt x="12700" y="12700"/>
                  </a:lnTo>
                  <a:lnTo>
                    <a:pt x="6400800" y="12700"/>
                  </a:lnTo>
                  <a:lnTo>
                    <a:pt x="6400800" y="0"/>
                  </a:lnTo>
                  <a:lnTo>
                    <a:pt x="0" y="0"/>
                  </a:lnTo>
                  <a:lnTo>
                    <a:pt x="0" y="12700"/>
                  </a:lnTo>
                  <a:lnTo>
                    <a:pt x="0" y="4212590"/>
                  </a:lnTo>
                  <a:lnTo>
                    <a:pt x="0" y="4225290"/>
                  </a:lnTo>
                  <a:lnTo>
                    <a:pt x="6413500" y="4225290"/>
                  </a:lnTo>
                  <a:lnTo>
                    <a:pt x="6413500" y="4212590"/>
                  </a:lnTo>
                  <a:lnTo>
                    <a:pt x="6413500" y="12700"/>
                  </a:lnTo>
                  <a:lnTo>
                    <a:pt x="6413500" y="12065"/>
                  </a:lnTo>
                  <a:lnTo>
                    <a:pt x="6413500" y="0"/>
                  </a:lnTo>
                  <a:close/>
                </a:path>
              </a:pathLst>
            </a:custGeom>
            <a:solidFill>
              <a:srgbClr val="CC6600"/>
            </a:solidFill>
          </p:spPr>
          <p:txBody>
            <a:bodyPr wrap="square" lIns="0" tIns="0" rIns="0" bIns="0" rtlCol="0"/>
            <a:lstStyle/>
            <a:p>
              <a:endParaRPr/>
            </a:p>
          </p:txBody>
        </p:sp>
      </p:grpSp>
      <p:sp>
        <p:nvSpPr>
          <p:cNvPr id="9" name="object 12"/>
          <p:cNvSpPr txBox="1"/>
          <p:nvPr/>
        </p:nvSpPr>
        <p:spPr>
          <a:xfrm>
            <a:off x="1918694" y="5680733"/>
            <a:ext cx="20021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Message</a:t>
            </a:r>
            <a:r>
              <a:rPr sz="2000" spc="-65" dirty="0">
                <a:latin typeface="Arial MT"/>
                <a:cs typeface="Arial MT"/>
              </a:rPr>
              <a:t> </a:t>
            </a:r>
            <a:r>
              <a:rPr sz="2000" dirty="0">
                <a:latin typeface="Arial MT"/>
                <a:cs typeface="Arial MT"/>
              </a:rPr>
              <a:t>passing</a:t>
            </a:r>
          </a:p>
        </p:txBody>
      </p:sp>
      <p:sp>
        <p:nvSpPr>
          <p:cNvPr id="10" name="object 13"/>
          <p:cNvSpPr txBox="1"/>
          <p:nvPr/>
        </p:nvSpPr>
        <p:spPr>
          <a:xfrm>
            <a:off x="5240113" y="5680733"/>
            <a:ext cx="182943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Shared</a:t>
            </a:r>
            <a:r>
              <a:rPr sz="2000" spc="-80" dirty="0">
                <a:latin typeface="Arial MT"/>
                <a:cs typeface="Arial MT"/>
              </a:rPr>
              <a:t> </a:t>
            </a:r>
            <a:r>
              <a:rPr sz="2000" spc="-5" dirty="0">
                <a:latin typeface="Arial MT"/>
                <a:cs typeface="Arial MT"/>
              </a:rPr>
              <a:t>memory</a:t>
            </a:r>
            <a:endParaRPr sz="2000" dirty="0">
              <a:latin typeface="Arial MT"/>
              <a:cs typeface="Arial MT"/>
            </a:endParaRPr>
          </a:p>
        </p:txBody>
      </p:sp>
      <p:sp>
        <p:nvSpPr>
          <p:cNvPr id="11" name="TextBox 10">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70428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Direct</a:t>
            </a:r>
            <a:r>
              <a:rPr lang="en-US" spc="-65" dirty="0"/>
              <a:t> </a:t>
            </a:r>
            <a:r>
              <a:rPr lang="en-US" spc="-5" dirty="0"/>
              <a:t>Communication</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Processes must name each other explicitly:</a:t>
            </a:r>
          </a:p>
          <a:p>
            <a:pPr lvl="1"/>
            <a:r>
              <a:rPr lang="en-US" b="1" dirty="0"/>
              <a:t>send</a:t>
            </a:r>
            <a:r>
              <a:rPr lang="en-US" dirty="0"/>
              <a:t> (P, message) – send a message to process P</a:t>
            </a:r>
          </a:p>
          <a:p>
            <a:pPr lvl="1"/>
            <a:r>
              <a:rPr lang="en-US" b="1" dirty="0"/>
              <a:t>receive</a:t>
            </a:r>
            <a:r>
              <a:rPr lang="en-US" dirty="0"/>
              <a:t>(Q, message) – receive a message from process  Q</a:t>
            </a:r>
          </a:p>
          <a:p>
            <a:r>
              <a:rPr lang="en-US" dirty="0"/>
              <a:t>Properties of communication link</a:t>
            </a:r>
          </a:p>
          <a:p>
            <a:pPr lvl="1"/>
            <a:r>
              <a:rPr lang="en-US" dirty="0"/>
              <a:t>Links are established </a:t>
            </a:r>
            <a:r>
              <a:rPr lang="en-US" dirty="0">
                <a:solidFill>
                  <a:srgbClr val="FF0000"/>
                </a:solidFill>
              </a:rPr>
              <a:t>automatically</a:t>
            </a:r>
          </a:p>
          <a:p>
            <a:pPr lvl="1"/>
            <a:r>
              <a:rPr lang="en-US" dirty="0"/>
              <a:t>A link is associated with </a:t>
            </a:r>
            <a:r>
              <a:rPr lang="en-US" dirty="0">
                <a:solidFill>
                  <a:srgbClr val="FF0000"/>
                </a:solidFill>
              </a:rPr>
              <a:t>exactly one pair </a:t>
            </a:r>
            <a:r>
              <a:rPr lang="en-US" dirty="0"/>
              <a:t>of  communicating processes</a:t>
            </a:r>
          </a:p>
          <a:p>
            <a:pPr lvl="1"/>
            <a:r>
              <a:rPr lang="en-US" dirty="0"/>
              <a:t>Between each pair there exists </a:t>
            </a:r>
            <a:r>
              <a:rPr lang="en-US" dirty="0">
                <a:solidFill>
                  <a:srgbClr val="FF0000"/>
                </a:solidFill>
              </a:rPr>
              <a:t>exactly one link</a:t>
            </a:r>
          </a:p>
          <a:p>
            <a:pPr lvl="1"/>
            <a:r>
              <a:rPr lang="en-US" dirty="0"/>
              <a:t>The link may be unidirectional, but is usually bi-  directional</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63641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9FCE24F-149C-6544-BCD7-6B861B742346}"/>
              </a:ext>
            </a:extLst>
          </p:cNvPr>
          <p:cNvSpPr>
            <a:spLocks noGrp="1"/>
          </p:cNvSpPr>
          <p:nvPr>
            <p:ph type="title"/>
          </p:nvPr>
        </p:nvSpPr>
        <p:spPr>
          <a:xfrm>
            <a:off x="1283397" y="1785612"/>
            <a:ext cx="10515600" cy="468479"/>
          </a:xfrm>
        </p:spPr>
        <p:txBody>
          <a:bodyPr>
            <a:normAutofit fontScale="90000"/>
          </a:bodyPr>
          <a:lstStyle/>
          <a:p>
            <a:r>
              <a:rPr lang="en-US" spc="-5" dirty="0"/>
              <a:t>Process</a:t>
            </a:r>
            <a:r>
              <a:rPr lang="en-US" spc="-60" dirty="0"/>
              <a:t> </a:t>
            </a:r>
            <a:r>
              <a:rPr lang="en-US" spc="-10" dirty="0"/>
              <a:t>Concept</a:t>
            </a:r>
            <a:endParaRPr lang="fi-FI" dirty="0"/>
          </a:p>
        </p:txBody>
      </p:sp>
      <p:sp>
        <p:nvSpPr>
          <p:cNvPr id="4" name="TextBox 3">
            <a:extLst>
              <a:ext uri="{FF2B5EF4-FFF2-40B4-BE49-F238E27FC236}">
                <a16:creationId xmlns:a16="http://schemas.microsoft.com/office/drawing/2014/main" id="{AFA13BDD-D798-EF87-3A28-8BC212B6784E}"/>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pic>
        <p:nvPicPr>
          <p:cNvPr id="7" name="object 6"/>
          <p:cNvPicPr/>
          <p:nvPr/>
        </p:nvPicPr>
        <p:blipFill>
          <a:blip r:embed="rId2" cstate="print"/>
          <a:stretch>
            <a:fillRect/>
          </a:stretch>
        </p:blipFill>
        <p:spPr>
          <a:xfrm>
            <a:off x="7441970" y="1932943"/>
            <a:ext cx="3808412" cy="1685925"/>
          </a:xfrm>
          <a:prstGeom prst="rect">
            <a:avLst/>
          </a:prstGeom>
        </p:spPr>
      </p:pic>
      <p:sp>
        <p:nvSpPr>
          <p:cNvPr id="8" name="object 7"/>
          <p:cNvSpPr txBox="1">
            <a:spLocks noGrp="1"/>
          </p:cNvSpPr>
          <p:nvPr/>
        </p:nvSpPr>
        <p:spPr>
          <a:xfrm>
            <a:off x="7823834" y="6268084"/>
            <a:ext cx="2323465" cy="152400"/>
          </a:xfrm>
          <a:prstGeom prst="rect">
            <a:avLst/>
          </a:prstGeom>
        </p:spPr>
        <p:txBody>
          <a:bodyPr vert="horz" wrap="square" lIns="0" tIns="0" rIns="0" bIns="0" rtlCol="0">
            <a:spAutoFit/>
          </a:bodyPr>
          <a:lstStyle>
            <a:defPPr>
              <a:defRPr lang="en-US"/>
            </a:defPPr>
            <a:lvl1pPr marL="0" algn="l" defTabSz="914400" rtl="0" eaLnBrk="1" latinLnBrk="0" hangingPunct="1">
              <a:defRPr sz="1000" b="1" i="0" kern="1200">
                <a:solidFill>
                  <a:srgbClr val="99330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70"/>
              </a:lnSpc>
            </a:pPr>
            <a:r>
              <a:rPr spc="-5" dirty="0"/>
              <a:t>Silberschatz,</a:t>
            </a:r>
            <a:r>
              <a:rPr spc="-20" dirty="0"/>
              <a:t> </a:t>
            </a:r>
            <a:r>
              <a:rPr spc="-10" dirty="0"/>
              <a:t>Galvin </a:t>
            </a:r>
            <a:r>
              <a:rPr spc="-5" dirty="0"/>
              <a:t>and</a:t>
            </a:r>
            <a:r>
              <a:rPr spc="-15" dirty="0"/>
              <a:t> </a:t>
            </a:r>
            <a:r>
              <a:rPr spc="-5" dirty="0"/>
              <a:t>Gagne</a:t>
            </a:r>
            <a:r>
              <a:rPr spc="-15" dirty="0"/>
              <a:t> </a:t>
            </a:r>
            <a:r>
              <a:rPr spc="-10" dirty="0"/>
              <a:t>©2005</a:t>
            </a:r>
          </a:p>
        </p:txBody>
      </p:sp>
      <p:sp>
        <p:nvSpPr>
          <p:cNvPr id="9" name="object 9"/>
          <p:cNvSpPr txBox="1">
            <a:spLocks noGrp="1"/>
          </p:cNvSpPr>
          <p:nvPr/>
        </p:nvSpPr>
        <p:spPr>
          <a:xfrm>
            <a:off x="5493384" y="6292468"/>
            <a:ext cx="295275" cy="152400"/>
          </a:xfrm>
          <a:prstGeom prst="rect">
            <a:avLst/>
          </a:prstGeom>
        </p:spPr>
        <p:txBody>
          <a:bodyPr vert="horz" wrap="square" lIns="0" tIns="0" rIns="0" bIns="0" rtlCol="0">
            <a:spAutoFit/>
          </a:bodyPr>
          <a:lstStyle>
            <a:defPPr>
              <a:defRPr lang="en-US"/>
            </a:defPPr>
            <a:lvl1pPr marL="0" algn="l" defTabSz="914400" rtl="0" eaLnBrk="1" latinLnBrk="0" hangingPunct="1">
              <a:defRPr sz="1000" b="1" i="0" kern="1200">
                <a:solidFill>
                  <a:srgbClr val="99330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70"/>
              </a:lnSpc>
            </a:pPr>
            <a:r>
              <a:rPr spc="-5" dirty="0"/>
              <a:t>3.</a:t>
            </a:r>
            <a:fld id="{81D60167-4931-47E6-BA6A-407CBD079E47}" type="slidenum">
              <a:rPr spc="-5" dirty="0"/>
              <a:pPr marL="12700">
                <a:lnSpc>
                  <a:spcPts val="1070"/>
                </a:lnSpc>
              </a:pPr>
              <a:t>4</a:t>
            </a:fld>
            <a:endParaRPr spc="-5" dirty="0"/>
          </a:p>
        </p:txBody>
      </p:sp>
      <p:sp>
        <p:nvSpPr>
          <p:cNvPr id="13" name="Content Placeholder 3">
            <a:extLst>
              <a:ext uri="{FF2B5EF4-FFF2-40B4-BE49-F238E27FC236}">
                <a16:creationId xmlns:a16="http://schemas.microsoft.com/office/drawing/2014/main" id="{E95163CC-A93A-1360-72CF-DADCD33E8C54}"/>
              </a:ext>
            </a:extLst>
          </p:cNvPr>
          <p:cNvSpPr>
            <a:spLocks noGrp="1"/>
          </p:cNvSpPr>
          <p:nvPr>
            <p:ph idx="1"/>
          </p:nvPr>
        </p:nvSpPr>
        <p:spPr>
          <a:xfrm>
            <a:off x="625268" y="2385836"/>
            <a:ext cx="9736231" cy="3726120"/>
          </a:xfrm>
        </p:spPr>
        <p:txBody>
          <a:bodyPr>
            <a:normAutofit/>
          </a:bodyPr>
          <a:lstStyle/>
          <a:p>
            <a:pPr lvl="1"/>
            <a:r>
              <a:rPr lang="en-US" sz="1800" dirty="0">
                <a:latin typeface="Helvetica" panose="020B0604020202020204" pitchFamily="34" charset="0"/>
              </a:rPr>
              <a:t>An operating system executes a variety of programs:</a:t>
            </a:r>
          </a:p>
          <a:p>
            <a:pPr lvl="2"/>
            <a:r>
              <a:rPr lang="en-US" dirty="0">
                <a:latin typeface="Helvetica" panose="020B0604020202020204" pitchFamily="34" charset="0"/>
              </a:rPr>
              <a:t>Batch system – jobs</a:t>
            </a:r>
          </a:p>
          <a:p>
            <a:pPr lvl="2"/>
            <a:r>
              <a:rPr lang="en-US" dirty="0">
                <a:latin typeface="Helvetica" panose="020B0604020202020204" pitchFamily="34" charset="0"/>
              </a:rPr>
              <a:t>Time-shared systems – user programs or tasks</a:t>
            </a:r>
          </a:p>
          <a:p>
            <a:pPr lvl="1"/>
            <a:r>
              <a:rPr lang="en-US" sz="1800" dirty="0">
                <a:latin typeface="Helvetica" panose="020B0604020202020204" pitchFamily="34" charset="0"/>
              </a:rPr>
              <a:t>In textbook, job = process</a:t>
            </a:r>
          </a:p>
          <a:p>
            <a:pPr lvl="1"/>
            <a:r>
              <a:rPr lang="en-US" sz="1800" dirty="0">
                <a:latin typeface="Helvetica" panose="020B0604020202020204" pitchFamily="34" charset="0"/>
              </a:rPr>
              <a:t>Process – a program in execution using sequential fashion</a:t>
            </a:r>
          </a:p>
          <a:p>
            <a:pPr lvl="1"/>
            <a:r>
              <a:rPr lang="en-US" sz="1800" dirty="0">
                <a:latin typeface="Helvetica" panose="020B0604020202020204" pitchFamily="34" charset="0"/>
              </a:rPr>
              <a:t>A process includes:</a:t>
            </a:r>
          </a:p>
          <a:p>
            <a:pPr lvl="2"/>
            <a:r>
              <a:rPr lang="en-US" dirty="0">
                <a:latin typeface="Helvetica" panose="020B0604020202020204" pitchFamily="34" charset="0"/>
              </a:rPr>
              <a:t>text section (code)</a:t>
            </a:r>
          </a:p>
          <a:p>
            <a:pPr lvl="2"/>
            <a:r>
              <a:rPr lang="en-US" dirty="0">
                <a:latin typeface="Helvetica" panose="020B0604020202020204" pitchFamily="34" charset="0"/>
              </a:rPr>
              <a:t>program counter</a:t>
            </a:r>
          </a:p>
          <a:p>
            <a:pPr lvl="2"/>
            <a:r>
              <a:rPr lang="en-US" dirty="0">
                <a:latin typeface="Helvetica" panose="020B0604020202020204" pitchFamily="34" charset="0"/>
              </a:rPr>
              <a:t>stack (function parameters, local </a:t>
            </a:r>
            <a:r>
              <a:rPr lang="en-US" dirty="0" err="1">
                <a:latin typeface="Helvetica" panose="020B0604020202020204" pitchFamily="34" charset="0"/>
              </a:rPr>
              <a:t>vars</a:t>
            </a:r>
            <a:r>
              <a:rPr lang="en-US" dirty="0">
                <a:latin typeface="Helvetica" panose="020B0604020202020204" pitchFamily="34" charset="0"/>
              </a:rPr>
              <a:t>, return  addresses)</a:t>
            </a:r>
          </a:p>
          <a:p>
            <a:pPr lvl="2"/>
            <a:r>
              <a:rPr lang="en-US" dirty="0">
                <a:latin typeface="Helvetica" panose="020B0604020202020204" pitchFamily="34" charset="0"/>
              </a:rPr>
              <a:t>data section (global </a:t>
            </a:r>
            <a:r>
              <a:rPr lang="en-US" dirty="0" err="1">
                <a:latin typeface="Helvetica" panose="020B0604020202020204" pitchFamily="34" charset="0"/>
              </a:rPr>
              <a:t>vars</a:t>
            </a:r>
            <a:r>
              <a:rPr lang="en-US" dirty="0">
                <a:latin typeface="Helvetica" panose="020B0604020202020204" pitchFamily="34" charset="0"/>
              </a:rPr>
              <a:t>)</a:t>
            </a:r>
          </a:p>
          <a:p>
            <a:pPr lvl="2"/>
            <a:r>
              <a:rPr lang="en-US" dirty="0">
                <a:latin typeface="Helvetica" panose="020B0604020202020204" pitchFamily="34" charset="0"/>
              </a:rPr>
              <a:t>heap (dynamically allocated memory)</a:t>
            </a:r>
            <a:endParaRPr lang="en-US" b="0" i="0" u="none" strike="noStrike" baseline="0" dirty="0">
              <a:latin typeface="Helvetica" panose="020B0604020202020204" pitchFamily="34" charset="0"/>
            </a:endParaRPr>
          </a:p>
          <a:p>
            <a:pPr lvl="1"/>
            <a:endParaRPr lang="en-US" sz="1800" b="0" i="0" u="none" strike="noStrike" baseline="0" dirty="0">
              <a:latin typeface="Helvetica" panose="020B0604020202020204" pitchFamily="34" charset="0"/>
            </a:endParaRPr>
          </a:p>
          <a:p>
            <a:pPr marL="0" indent="0">
              <a:buNone/>
            </a:pPr>
            <a:endParaRPr lang="en-US" dirty="0"/>
          </a:p>
        </p:txBody>
      </p:sp>
    </p:spTree>
    <p:extLst>
      <p:ext uri="{BB962C8B-B14F-4D97-AF65-F5344CB8AC3E}">
        <p14:creationId xmlns:p14="http://schemas.microsoft.com/office/powerpoint/2010/main" val="1607231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Indirect</a:t>
            </a:r>
            <a:r>
              <a:rPr lang="en-US" spc="-85" dirty="0"/>
              <a:t> </a:t>
            </a:r>
            <a:r>
              <a:rPr lang="en-US" spc="-5" dirty="0"/>
              <a:t>Communication</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Messages are directed and received from </a:t>
            </a:r>
            <a:r>
              <a:rPr lang="en-US" dirty="0">
                <a:solidFill>
                  <a:srgbClr val="FF0000"/>
                </a:solidFill>
              </a:rPr>
              <a:t>mailboxes</a:t>
            </a:r>
            <a:r>
              <a:rPr lang="en-US" dirty="0"/>
              <a:t> (also  referred to as </a:t>
            </a:r>
            <a:r>
              <a:rPr lang="en-US" dirty="0">
                <a:solidFill>
                  <a:srgbClr val="FF0000"/>
                </a:solidFill>
              </a:rPr>
              <a:t>ports</a:t>
            </a:r>
            <a:r>
              <a:rPr lang="en-US" dirty="0"/>
              <a:t>)</a:t>
            </a:r>
          </a:p>
          <a:p>
            <a:pPr lvl="1"/>
            <a:r>
              <a:rPr lang="en-US" dirty="0"/>
              <a:t>Each mailbox has a unique id</a:t>
            </a:r>
          </a:p>
          <a:p>
            <a:pPr lvl="1"/>
            <a:r>
              <a:rPr lang="en-US" dirty="0"/>
              <a:t>Processes can communicate only if they share a  mailbox</a:t>
            </a:r>
          </a:p>
          <a:p>
            <a:r>
              <a:rPr lang="en-US" dirty="0"/>
              <a:t>Properties of communication link</a:t>
            </a:r>
          </a:p>
          <a:p>
            <a:pPr lvl="1"/>
            <a:r>
              <a:rPr lang="en-US" dirty="0"/>
              <a:t>Link established only if processes share a common  mailbox</a:t>
            </a:r>
          </a:p>
          <a:p>
            <a:pPr lvl="1"/>
            <a:r>
              <a:rPr lang="en-US" dirty="0"/>
              <a:t>A link may be associated with </a:t>
            </a:r>
            <a:r>
              <a:rPr lang="en-US" dirty="0">
                <a:solidFill>
                  <a:srgbClr val="FF0000"/>
                </a:solidFill>
              </a:rPr>
              <a:t>many processes</a:t>
            </a:r>
          </a:p>
          <a:p>
            <a:pPr lvl="1"/>
            <a:r>
              <a:rPr lang="en-US" dirty="0"/>
              <a:t>Each pair of processes may share </a:t>
            </a:r>
            <a:r>
              <a:rPr lang="en-US" dirty="0">
                <a:solidFill>
                  <a:srgbClr val="FF0000"/>
                </a:solidFill>
              </a:rPr>
              <a:t>several  communication links</a:t>
            </a:r>
          </a:p>
          <a:p>
            <a:pPr lvl="1"/>
            <a:r>
              <a:rPr lang="en-US" dirty="0"/>
              <a:t>Link may be unidirectional or bi-directional</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097587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Indirect</a:t>
            </a:r>
            <a:r>
              <a:rPr lang="en-US" spc="-85" dirty="0"/>
              <a:t> </a:t>
            </a:r>
            <a:r>
              <a:rPr lang="en-US" spc="-5" dirty="0"/>
              <a:t>Communication</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Operations</a:t>
            </a:r>
          </a:p>
          <a:p>
            <a:pPr lvl="1"/>
            <a:r>
              <a:rPr lang="en-US" dirty="0"/>
              <a:t>create a new mailbox</a:t>
            </a:r>
          </a:p>
          <a:p>
            <a:pPr lvl="1"/>
            <a:r>
              <a:rPr lang="en-US" dirty="0"/>
              <a:t>send and receive messages through mailbox</a:t>
            </a:r>
          </a:p>
          <a:p>
            <a:pPr lvl="1"/>
            <a:r>
              <a:rPr lang="en-US" dirty="0"/>
              <a:t>destroy a mailbox</a:t>
            </a:r>
          </a:p>
          <a:p>
            <a:r>
              <a:rPr lang="en-US" dirty="0"/>
              <a:t>Primitives are defined as:</a:t>
            </a:r>
          </a:p>
          <a:p>
            <a:pPr lvl="1"/>
            <a:r>
              <a:rPr lang="en-US" b="1" dirty="0"/>
              <a:t>send</a:t>
            </a:r>
            <a:r>
              <a:rPr lang="en-US" dirty="0"/>
              <a:t>(A, message) – send a message to mailbox A</a:t>
            </a:r>
          </a:p>
          <a:p>
            <a:pPr lvl="1"/>
            <a:r>
              <a:rPr lang="en-US" b="1" dirty="0"/>
              <a:t>receive</a:t>
            </a:r>
            <a:r>
              <a:rPr lang="en-US" dirty="0"/>
              <a:t>(A, message) – receive a message from  mailbox A</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322441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Indirect</a:t>
            </a:r>
            <a:r>
              <a:rPr lang="en-US" spc="-85" dirty="0"/>
              <a:t> </a:t>
            </a:r>
            <a:r>
              <a:rPr lang="en-US" spc="-5" dirty="0"/>
              <a:t>Communication</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Mailbox sharing</a:t>
            </a:r>
          </a:p>
          <a:p>
            <a:pPr lvl="1"/>
            <a:r>
              <a:rPr lang="en-US" dirty="0"/>
              <a:t>P1, P2, and P3 share mailbox A</a:t>
            </a:r>
          </a:p>
          <a:p>
            <a:pPr lvl="1"/>
            <a:r>
              <a:rPr lang="en-US" dirty="0"/>
              <a:t>P1, sends; P2 and P3 receive</a:t>
            </a:r>
          </a:p>
          <a:p>
            <a:pPr lvl="1"/>
            <a:r>
              <a:rPr lang="en-US" dirty="0"/>
              <a:t>Who gets the message?</a:t>
            </a:r>
          </a:p>
          <a:p>
            <a:r>
              <a:rPr lang="en-US" dirty="0"/>
              <a:t>Solutions</a:t>
            </a:r>
          </a:p>
          <a:p>
            <a:pPr lvl="1"/>
            <a:r>
              <a:rPr lang="en-US" dirty="0"/>
              <a:t>Allow a link to be associated with at most two processes</a:t>
            </a:r>
          </a:p>
          <a:p>
            <a:pPr lvl="1"/>
            <a:r>
              <a:rPr lang="en-US" dirty="0"/>
              <a:t>Allow only one process at a time to execute a receive  operation</a:t>
            </a:r>
          </a:p>
          <a:p>
            <a:pPr lvl="1"/>
            <a:r>
              <a:rPr lang="en-US" dirty="0"/>
              <a:t>Allow the system to select arbitrarily the receiver.  Sender is notified who the receiver was.</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624290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spc="-5" dirty="0"/>
              <a:t>Synchronization</a:t>
            </a:r>
            <a:endParaRPr lang="en-US" dirty="0"/>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Message passing may be either blocking or non-blocking</a:t>
            </a:r>
          </a:p>
          <a:p>
            <a:r>
              <a:rPr lang="en-US" b="1" dirty="0"/>
              <a:t>Blocking</a:t>
            </a:r>
            <a:r>
              <a:rPr lang="en-US" dirty="0"/>
              <a:t> is considered </a:t>
            </a:r>
            <a:r>
              <a:rPr lang="en-US" b="1" dirty="0"/>
              <a:t>synchronous</a:t>
            </a:r>
          </a:p>
          <a:p>
            <a:pPr lvl="1"/>
            <a:r>
              <a:rPr lang="en-US" b="1" dirty="0"/>
              <a:t>Blocking send </a:t>
            </a:r>
            <a:r>
              <a:rPr lang="en-US" dirty="0"/>
              <a:t>has the sender block until the message is  received</a:t>
            </a:r>
          </a:p>
          <a:p>
            <a:pPr lvl="1"/>
            <a:r>
              <a:rPr lang="en-US" b="1" dirty="0"/>
              <a:t>Blocking receive </a:t>
            </a:r>
            <a:r>
              <a:rPr lang="en-US" dirty="0"/>
              <a:t>has the receiver block until a message is  available</a:t>
            </a:r>
          </a:p>
          <a:p>
            <a:r>
              <a:rPr lang="en-US" b="1" dirty="0"/>
              <a:t>Non-blocking</a:t>
            </a:r>
            <a:r>
              <a:rPr lang="en-US" dirty="0"/>
              <a:t> is considered </a:t>
            </a:r>
            <a:r>
              <a:rPr lang="en-US" b="1" dirty="0"/>
              <a:t>asynchronous</a:t>
            </a:r>
          </a:p>
          <a:p>
            <a:pPr lvl="1"/>
            <a:r>
              <a:rPr lang="en-US" b="1" dirty="0"/>
              <a:t>Non-blocking send </a:t>
            </a:r>
            <a:r>
              <a:rPr lang="en-US" dirty="0"/>
              <a:t>has the sender send the message and  continue</a:t>
            </a:r>
          </a:p>
          <a:p>
            <a:pPr lvl="1"/>
            <a:r>
              <a:rPr lang="en-US" b="1" dirty="0"/>
              <a:t>Non-blocking receive </a:t>
            </a:r>
            <a:r>
              <a:rPr lang="en-US" dirty="0"/>
              <a:t>has the receiver receive a valid  message or null</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80043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6857-97EC-0B65-4A16-A895BCA3FC19}"/>
              </a:ext>
            </a:extLst>
          </p:cNvPr>
          <p:cNvSpPr>
            <a:spLocks noGrp="1"/>
          </p:cNvSpPr>
          <p:nvPr>
            <p:ph type="title"/>
          </p:nvPr>
        </p:nvSpPr>
        <p:spPr/>
        <p:txBody>
          <a:bodyPr>
            <a:normAutofit fontScale="90000"/>
          </a:bodyPr>
          <a:lstStyle/>
          <a:p>
            <a:r>
              <a:rPr lang="en-US" dirty="0"/>
              <a:t>B</a:t>
            </a:r>
            <a:r>
              <a:rPr lang="en-US" spc="-5" dirty="0"/>
              <a:t>uffe</a:t>
            </a:r>
            <a:r>
              <a:rPr lang="en-US" dirty="0"/>
              <a:t>r</a:t>
            </a:r>
            <a:r>
              <a:rPr lang="en-US" spc="-5" dirty="0"/>
              <a:t>in</a:t>
            </a:r>
            <a:r>
              <a:rPr lang="en-US" dirty="0"/>
              <a:t>g</a:t>
            </a:r>
          </a:p>
        </p:txBody>
      </p:sp>
      <p:sp>
        <p:nvSpPr>
          <p:cNvPr id="3" name="Text Placeholder 2">
            <a:extLst>
              <a:ext uri="{FF2B5EF4-FFF2-40B4-BE49-F238E27FC236}">
                <a16:creationId xmlns:a16="http://schemas.microsoft.com/office/drawing/2014/main" id="{75A04E2C-E255-1F8F-80C5-6AD78CE24505}"/>
              </a:ext>
            </a:extLst>
          </p:cNvPr>
          <p:cNvSpPr>
            <a:spLocks noGrp="1"/>
          </p:cNvSpPr>
          <p:nvPr>
            <p:ph type="body" sz="quarter" idx="11"/>
          </p:nvPr>
        </p:nvSpPr>
        <p:spPr/>
        <p:txBody>
          <a:bodyPr/>
          <a:lstStyle/>
          <a:p>
            <a:endParaRPr lang="en-US"/>
          </a:p>
        </p:txBody>
      </p:sp>
      <p:sp>
        <p:nvSpPr>
          <p:cNvPr id="5" name="Content Placeholder 4"/>
          <p:cNvSpPr>
            <a:spLocks noGrp="1"/>
          </p:cNvSpPr>
          <p:nvPr>
            <p:ph idx="1"/>
          </p:nvPr>
        </p:nvSpPr>
        <p:spPr>
          <a:xfrm>
            <a:off x="1006698" y="2615954"/>
            <a:ext cx="9736231" cy="3726120"/>
          </a:xfrm>
        </p:spPr>
        <p:txBody>
          <a:bodyPr/>
          <a:lstStyle/>
          <a:p>
            <a:r>
              <a:rPr lang="en-US" dirty="0"/>
              <a:t>Queue of messages attached to the link; implemented in one of  three ways</a:t>
            </a:r>
          </a:p>
          <a:p>
            <a:pPr marL="857250" lvl="1" indent="-342900">
              <a:buFont typeface="+mj-lt"/>
              <a:buAutoNum type="arabicPeriod"/>
            </a:pPr>
            <a:r>
              <a:rPr lang="en-US" dirty="0"/>
              <a:t>Zero capacity – 0 messages </a:t>
            </a:r>
            <a:br>
              <a:rPr lang="en-US" dirty="0"/>
            </a:br>
            <a:r>
              <a:rPr lang="en-US" dirty="0"/>
              <a:t>Sender must wait for receiver (rendezvous)</a:t>
            </a:r>
          </a:p>
          <a:p>
            <a:pPr marL="857250" lvl="1" indent="-342900">
              <a:buFont typeface="+mj-lt"/>
              <a:buAutoNum type="arabicPeriod"/>
            </a:pPr>
            <a:r>
              <a:rPr lang="en-US" dirty="0"/>
              <a:t>Bounded capacity – finite length of n messages  </a:t>
            </a:r>
            <a:br>
              <a:rPr lang="en-US" dirty="0"/>
            </a:br>
            <a:r>
              <a:rPr lang="en-US" dirty="0"/>
              <a:t>Sender must wait if link full</a:t>
            </a:r>
          </a:p>
          <a:p>
            <a:pPr marL="857250" lvl="1" indent="-342900">
              <a:buFont typeface="+mj-lt"/>
              <a:buAutoNum type="arabicPeriod"/>
            </a:pPr>
            <a:r>
              <a:rPr lang="en-US" dirty="0"/>
              <a:t>Unbounded capacity – infinite length  </a:t>
            </a:r>
            <a:br>
              <a:rPr lang="en-US" dirty="0"/>
            </a:br>
            <a:r>
              <a:rPr lang="en-US" dirty="0"/>
              <a:t>Sender never waits</a:t>
            </a:r>
          </a:p>
          <a:p>
            <a:r>
              <a:rPr lang="en-US" dirty="0"/>
              <a:t>Control of Buffering</a:t>
            </a:r>
          </a:p>
        </p:txBody>
      </p:sp>
      <p:sp>
        <p:nvSpPr>
          <p:cNvPr id="6" name="TextBox 5">
            <a:extLst>
              <a:ext uri="{FF2B5EF4-FFF2-40B4-BE49-F238E27FC236}">
                <a16:creationId xmlns:a16="http://schemas.microsoft.com/office/drawing/2014/main" id="{09686893-6F4F-C4D8-AB55-138D8E50E408}"/>
              </a:ext>
            </a:extLst>
          </p:cNvPr>
          <p:cNvSpPr txBox="1"/>
          <p:nvPr/>
        </p:nvSpPr>
        <p:spPr>
          <a:xfrm>
            <a:off x="736862" y="6277440"/>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8240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0E1405-97D0-6664-9BA5-1974814FCCA4}"/>
              </a:ext>
            </a:extLst>
          </p:cNvPr>
          <p:cNvSpPr>
            <a:spLocks noGrp="1"/>
          </p:cNvSpPr>
          <p:nvPr>
            <p:ph type="title"/>
          </p:nvPr>
        </p:nvSpPr>
        <p:spPr>
          <a:xfrm>
            <a:off x="1206258" y="1926021"/>
            <a:ext cx="10515600" cy="1092734"/>
          </a:xfrm>
        </p:spPr>
        <p:txBody>
          <a:bodyPr>
            <a:normAutofit fontScale="90000"/>
          </a:bodyPr>
          <a:lstStyle/>
          <a:p>
            <a:r>
              <a:rPr lang="en-US" dirty="0"/>
              <a:t>Chapter 3: Processes</a:t>
            </a:r>
            <a:br>
              <a:rPr lang="en-US" dirty="0"/>
            </a:br>
            <a:br>
              <a:rPr lang="en-US" dirty="0"/>
            </a:br>
            <a:endParaRPr lang="fi-FI" dirty="0"/>
          </a:p>
        </p:txBody>
      </p:sp>
      <p:sp>
        <p:nvSpPr>
          <p:cNvPr id="3" name="TextBox 2"/>
          <p:cNvSpPr txBox="1"/>
          <p:nvPr/>
        </p:nvSpPr>
        <p:spPr>
          <a:xfrm>
            <a:off x="1335045" y="2756079"/>
            <a:ext cx="764152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Process Concept</a:t>
            </a:r>
          </a:p>
          <a:p>
            <a:pPr marL="285750" indent="-285750">
              <a:lnSpc>
                <a:spcPct val="150000"/>
              </a:lnSpc>
              <a:buFont typeface="Wingdings" panose="05000000000000000000" pitchFamily="2" charset="2"/>
              <a:buChar char="v"/>
            </a:pPr>
            <a:r>
              <a:rPr lang="en-US" dirty="0"/>
              <a:t> Process Scheduling</a:t>
            </a:r>
          </a:p>
          <a:p>
            <a:pPr marL="285750" indent="-285750">
              <a:lnSpc>
                <a:spcPct val="150000"/>
              </a:lnSpc>
              <a:buFont typeface="Wingdings" panose="05000000000000000000" pitchFamily="2" charset="2"/>
              <a:buChar char="v"/>
            </a:pPr>
            <a:r>
              <a:rPr lang="en-US" dirty="0"/>
              <a:t> Operations on Processes</a:t>
            </a:r>
          </a:p>
          <a:p>
            <a:pPr marL="285750" indent="-285750">
              <a:lnSpc>
                <a:spcPct val="150000"/>
              </a:lnSpc>
              <a:buFont typeface="Wingdings" panose="05000000000000000000" pitchFamily="2" charset="2"/>
              <a:buChar char="v"/>
            </a:pPr>
            <a:r>
              <a:rPr lang="en-US" dirty="0"/>
              <a:t> Cooperating Processes</a:t>
            </a:r>
          </a:p>
          <a:p>
            <a:pPr marL="285750" indent="-285750">
              <a:lnSpc>
                <a:spcPct val="150000"/>
              </a:lnSpc>
              <a:buFont typeface="Wingdings" panose="05000000000000000000" pitchFamily="2" charset="2"/>
              <a:buChar char="v"/>
            </a:pPr>
            <a:r>
              <a:rPr lang="en-US" dirty="0"/>
              <a:t> </a:t>
            </a:r>
            <a:r>
              <a:rPr lang="en-US" dirty="0" err="1"/>
              <a:t>Interprocess</a:t>
            </a:r>
            <a:r>
              <a:rPr lang="en-US" dirty="0"/>
              <a:t> Communication</a:t>
            </a:r>
          </a:p>
          <a:p>
            <a:pPr marL="285750" indent="-285750">
              <a:lnSpc>
                <a:spcPct val="150000"/>
              </a:lnSpc>
              <a:buFont typeface="Wingdings" panose="05000000000000000000" pitchFamily="2" charset="2"/>
              <a:buChar char="v"/>
            </a:pPr>
            <a:r>
              <a:rPr lang="en-US" dirty="0"/>
              <a:t> </a:t>
            </a:r>
            <a:r>
              <a:rPr lang="en-US" dirty="0">
                <a:solidFill>
                  <a:srgbClr val="FF0000"/>
                </a:solidFill>
              </a:rPr>
              <a:t>Communication in Client-Server Systems</a:t>
            </a:r>
          </a:p>
        </p:txBody>
      </p:sp>
      <p:sp>
        <p:nvSpPr>
          <p:cNvPr id="4" name="TextBox 3">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326706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8F8F-8826-0BDF-4DB6-4D7CCD3AAE1F}"/>
              </a:ext>
            </a:extLst>
          </p:cNvPr>
          <p:cNvSpPr>
            <a:spLocks noGrp="1"/>
          </p:cNvSpPr>
          <p:nvPr>
            <p:ph type="title"/>
          </p:nvPr>
        </p:nvSpPr>
        <p:spPr/>
        <p:txBody>
          <a:bodyPr>
            <a:normAutofit fontScale="90000"/>
          </a:bodyPr>
          <a:lstStyle/>
          <a:p>
            <a:r>
              <a:rPr lang="en-US" spc="-5" dirty="0"/>
              <a:t>Client-Server</a:t>
            </a:r>
            <a:r>
              <a:rPr lang="en-US" spc="-60" dirty="0"/>
              <a:t> </a:t>
            </a:r>
            <a:r>
              <a:rPr lang="en-US" spc="-5" dirty="0"/>
              <a:t>Communication</a:t>
            </a:r>
            <a:endParaRPr lang="en-US" dirty="0"/>
          </a:p>
        </p:txBody>
      </p:sp>
      <p:sp>
        <p:nvSpPr>
          <p:cNvPr id="3" name="Text Placeholder 2">
            <a:extLst>
              <a:ext uri="{FF2B5EF4-FFF2-40B4-BE49-F238E27FC236}">
                <a16:creationId xmlns:a16="http://schemas.microsoft.com/office/drawing/2014/main" id="{582C6DAA-8608-4EC0-3B57-9F30C97AA5C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EE4BFAE-8047-FE8C-01EE-75F32497E895}"/>
              </a:ext>
            </a:extLst>
          </p:cNvPr>
          <p:cNvSpPr>
            <a:spLocks noGrp="1"/>
          </p:cNvSpPr>
          <p:nvPr>
            <p:ph idx="1"/>
          </p:nvPr>
        </p:nvSpPr>
        <p:spPr/>
        <p:txBody>
          <a:bodyPr/>
          <a:lstStyle/>
          <a:p>
            <a:r>
              <a:rPr lang="en-US" dirty="0"/>
              <a:t>Sockets</a:t>
            </a:r>
          </a:p>
          <a:p>
            <a:r>
              <a:rPr lang="en-US" dirty="0"/>
              <a:t>Remote Procedure Calls</a:t>
            </a:r>
          </a:p>
          <a:p>
            <a:r>
              <a:rPr lang="en-US" dirty="0"/>
              <a:t>Remote Method Invocation (Java)</a:t>
            </a:r>
          </a:p>
        </p:txBody>
      </p:sp>
      <p:sp>
        <p:nvSpPr>
          <p:cNvPr id="7" name="TextBox 6">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586405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3660-ED3A-37A4-D545-03CEA9FB631C}"/>
              </a:ext>
            </a:extLst>
          </p:cNvPr>
          <p:cNvSpPr>
            <a:spLocks noGrp="1"/>
          </p:cNvSpPr>
          <p:nvPr>
            <p:ph type="title"/>
          </p:nvPr>
        </p:nvSpPr>
        <p:spPr/>
        <p:txBody>
          <a:bodyPr>
            <a:normAutofit fontScale="90000"/>
          </a:bodyPr>
          <a:lstStyle/>
          <a:p>
            <a:r>
              <a:rPr lang="en-US" dirty="0"/>
              <a:t>S</a:t>
            </a:r>
            <a:r>
              <a:rPr lang="en-US" spc="-10" dirty="0"/>
              <a:t>o</a:t>
            </a:r>
            <a:r>
              <a:rPr lang="en-US" spc="-5" dirty="0"/>
              <a:t>cket</a:t>
            </a:r>
            <a:r>
              <a:rPr lang="en-US" dirty="0"/>
              <a:t>s</a:t>
            </a:r>
          </a:p>
        </p:txBody>
      </p:sp>
      <p:sp>
        <p:nvSpPr>
          <p:cNvPr id="3" name="Text Placeholder 2">
            <a:extLst>
              <a:ext uri="{FF2B5EF4-FFF2-40B4-BE49-F238E27FC236}">
                <a16:creationId xmlns:a16="http://schemas.microsoft.com/office/drawing/2014/main" id="{4E77F9EB-FFEF-571E-DDE2-957526445BB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5484922-449F-7C24-DCBA-28C37B69186D}"/>
              </a:ext>
            </a:extLst>
          </p:cNvPr>
          <p:cNvSpPr>
            <a:spLocks noGrp="1"/>
          </p:cNvSpPr>
          <p:nvPr>
            <p:ph idx="1"/>
          </p:nvPr>
        </p:nvSpPr>
        <p:spPr>
          <a:xfrm>
            <a:off x="1054608" y="2666446"/>
            <a:ext cx="9736231" cy="3726120"/>
          </a:xfrm>
        </p:spPr>
        <p:txBody>
          <a:bodyPr>
            <a:normAutofit/>
          </a:bodyPr>
          <a:lstStyle/>
          <a:p>
            <a:r>
              <a:rPr lang="en-US" dirty="0"/>
              <a:t>A socket is defined as an endpoint for communication</a:t>
            </a:r>
          </a:p>
          <a:p>
            <a:r>
              <a:rPr lang="en-US" dirty="0"/>
              <a:t>Concatenation of IP address and </a:t>
            </a:r>
            <a:r>
              <a:rPr lang="en-US" dirty="0">
                <a:solidFill>
                  <a:srgbClr val="FF0000"/>
                </a:solidFill>
              </a:rPr>
              <a:t>port</a:t>
            </a:r>
          </a:p>
          <a:p>
            <a:r>
              <a:rPr lang="en-US" dirty="0"/>
              <a:t>The socket 161.25.19.8:1625 refers to port 1625 on host 161.25.19.8</a:t>
            </a:r>
          </a:p>
          <a:p>
            <a:r>
              <a:rPr lang="en-US" dirty="0"/>
              <a:t>Communication consists between a pair of sockets</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303461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3660-ED3A-37A4-D545-03CEA9FB631C}"/>
              </a:ext>
            </a:extLst>
          </p:cNvPr>
          <p:cNvSpPr>
            <a:spLocks noGrp="1"/>
          </p:cNvSpPr>
          <p:nvPr>
            <p:ph type="title"/>
          </p:nvPr>
        </p:nvSpPr>
        <p:spPr/>
        <p:txBody>
          <a:bodyPr>
            <a:normAutofit fontScale="90000"/>
          </a:bodyPr>
          <a:lstStyle/>
          <a:p>
            <a:r>
              <a:rPr lang="en-US" spc="-5" dirty="0"/>
              <a:t>Socket</a:t>
            </a:r>
            <a:r>
              <a:rPr lang="en-US" spc="-85" dirty="0"/>
              <a:t> </a:t>
            </a:r>
            <a:r>
              <a:rPr lang="en-US" spc="-5" dirty="0"/>
              <a:t>Communication</a:t>
            </a:r>
            <a:endParaRPr lang="en-US" dirty="0"/>
          </a:p>
        </p:txBody>
      </p:sp>
      <p:sp>
        <p:nvSpPr>
          <p:cNvPr id="3" name="Text Placeholder 2">
            <a:extLst>
              <a:ext uri="{FF2B5EF4-FFF2-40B4-BE49-F238E27FC236}">
                <a16:creationId xmlns:a16="http://schemas.microsoft.com/office/drawing/2014/main" id="{4E77F9EB-FFEF-571E-DDE2-957526445BB3}"/>
              </a:ext>
            </a:extLst>
          </p:cNvPr>
          <p:cNvSpPr>
            <a:spLocks noGrp="1"/>
          </p:cNvSpPr>
          <p:nvPr>
            <p:ph type="body" sz="quarter" idx="11"/>
          </p:nvPr>
        </p:nvSpPr>
        <p:spPr/>
        <p:txBody>
          <a:bodyPr/>
          <a:lstStyle/>
          <a:p>
            <a:endParaRPr lang="en-US"/>
          </a:p>
        </p:txBody>
      </p:sp>
      <p:grpSp>
        <p:nvGrpSpPr>
          <p:cNvPr id="6" name="object 2"/>
          <p:cNvGrpSpPr/>
          <p:nvPr/>
        </p:nvGrpSpPr>
        <p:grpSpPr>
          <a:xfrm>
            <a:off x="2853141" y="2438046"/>
            <a:ext cx="6046161" cy="4033668"/>
            <a:chOff x="1681163" y="1543050"/>
            <a:chExt cx="6040755" cy="4152900"/>
          </a:xfrm>
        </p:grpSpPr>
        <p:sp>
          <p:nvSpPr>
            <p:cNvPr id="7" name="object 3"/>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p>
          </p:txBody>
        </p:sp>
        <p:pic>
          <p:nvPicPr>
            <p:cNvPr id="8" name="object 4"/>
            <p:cNvPicPr/>
            <p:nvPr/>
          </p:nvPicPr>
          <p:blipFill>
            <a:blip r:embed="rId3" cstate="print"/>
            <a:stretch>
              <a:fillRect/>
            </a:stretch>
          </p:blipFill>
          <p:spPr>
            <a:xfrm>
              <a:off x="1719262" y="1581150"/>
              <a:ext cx="5964237" cy="4076699"/>
            </a:xfrm>
            <a:prstGeom prst="rect">
              <a:avLst/>
            </a:prstGeom>
          </p:spPr>
        </p:pic>
        <p:sp>
          <p:nvSpPr>
            <p:cNvPr id="9" name="object 5"/>
            <p:cNvSpPr/>
            <p:nvPr/>
          </p:nvSpPr>
          <p:spPr>
            <a:xfrm>
              <a:off x="1681162" y="1543049"/>
              <a:ext cx="6040755" cy="4152900"/>
            </a:xfrm>
            <a:custGeom>
              <a:avLst/>
              <a:gdLst/>
              <a:ahLst/>
              <a:cxnLst/>
              <a:rect l="l" t="t" r="r" b="b"/>
              <a:pathLst>
                <a:path w="6040755" h="4152900">
                  <a:moveTo>
                    <a:pt x="6015037" y="25400"/>
                  </a:moveTo>
                  <a:lnTo>
                    <a:pt x="6002337" y="25400"/>
                  </a:lnTo>
                  <a:lnTo>
                    <a:pt x="6002337" y="38100"/>
                  </a:lnTo>
                  <a:lnTo>
                    <a:pt x="6002337" y="4114800"/>
                  </a:lnTo>
                  <a:lnTo>
                    <a:pt x="38100" y="4114800"/>
                  </a:lnTo>
                  <a:lnTo>
                    <a:pt x="38100" y="38100"/>
                  </a:lnTo>
                  <a:lnTo>
                    <a:pt x="6002337" y="38100"/>
                  </a:lnTo>
                  <a:lnTo>
                    <a:pt x="6002337" y="25400"/>
                  </a:lnTo>
                  <a:lnTo>
                    <a:pt x="25400" y="25400"/>
                  </a:lnTo>
                  <a:lnTo>
                    <a:pt x="25400" y="38100"/>
                  </a:lnTo>
                  <a:lnTo>
                    <a:pt x="25400" y="4114800"/>
                  </a:lnTo>
                  <a:lnTo>
                    <a:pt x="25400" y="4127500"/>
                  </a:lnTo>
                  <a:lnTo>
                    <a:pt x="6015037" y="4127500"/>
                  </a:lnTo>
                  <a:lnTo>
                    <a:pt x="6015037" y="4114800"/>
                  </a:lnTo>
                  <a:lnTo>
                    <a:pt x="6015037" y="38100"/>
                  </a:lnTo>
                  <a:lnTo>
                    <a:pt x="6015037" y="25400"/>
                  </a:lnTo>
                  <a:close/>
                </a:path>
                <a:path w="6040755" h="4152900">
                  <a:moveTo>
                    <a:pt x="6040437" y="0"/>
                  </a:moveTo>
                  <a:lnTo>
                    <a:pt x="6027737" y="0"/>
                  </a:lnTo>
                  <a:lnTo>
                    <a:pt x="6027737" y="12700"/>
                  </a:lnTo>
                  <a:lnTo>
                    <a:pt x="6027737" y="4140200"/>
                  </a:lnTo>
                  <a:lnTo>
                    <a:pt x="12700" y="4140200"/>
                  </a:lnTo>
                  <a:lnTo>
                    <a:pt x="12700" y="12700"/>
                  </a:lnTo>
                  <a:lnTo>
                    <a:pt x="6027737" y="12700"/>
                  </a:lnTo>
                  <a:lnTo>
                    <a:pt x="6027737" y="0"/>
                  </a:lnTo>
                  <a:lnTo>
                    <a:pt x="0" y="0"/>
                  </a:lnTo>
                  <a:lnTo>
                    <a:pt x="0" y="12700"/>
                  </a:lnTo>
                  <a:lnTo>
                    <a:pt x="0" y="4140200"/>
                  </a:lnTo>
                  <a:lnTo>
                    <a:pt x="0" y="4152900"/>
                  </a:lnTo>
                  <a:lnTo>
                    <a:pt x="6040437" y="4152900"/>
                  </a:lnTo>
                  <a:lnTo>
                    <a:pt x="6040437" y="4140200"/>
                  </a:lnTo>
                  <a:lnTo>
                    <a:pt x="6040437" y="12700"/>
                  </a:lnTo>
                  <a:lnTo>
                    <a:pt x="6040437" y="0"/>
                  </a:lnTo>
                  <a:close/>
                </a:path>
              </a:pathLst>
            </a:custGeom>
            <a:solidFill>
              <a:srgbClr val="CC6600"/>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09686893-6F4F-C4D8-AB55-138D8E50E408}"/>
              </a:ext>
            </a:extLst>
          </p:cNvPr>
          <p:cNvSpPr txBox="1"/>
          <p:nvPr/>
        </p:nvSpPr>
        <p:spPr>
          <a:xfrm>
            <a:off x="736862" y="6509262"/>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2624620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A060-9398-C380-2A79-0F88B809E2A9}"/>
              </a:ext>
            </a:extLst>
          </p:cNvPr>
          <p:cNvSpPr>
            <a:spLocks noGrp="1"/>
          </p:cNvSpPr>
          <p:nvPr>
            <p:ph type="title"/>
          </p:nvPr>
        </p:nvSpPr>
        <p:spPr/>
        <p:txBody>
          <a:bodyPr>
            <a:normAutofit fontScale="90000"/>
          </a:bodyPr>
          <a:lstStyle/>
          <a:p>
            <a:r>
              <a:rPr lang="en-US" spc="-5" dirty="0"/>
              <a:t>Remote</a:t>
            </a:r>
            <a:r>
              <a:rPr lang="en-US" spc="-35" dirty="0"/>
              <a:t> </a:t>
            </a:r>
            <a:r>
              <a:rPr lang="en-US" spc="-5" dirty="0"/>
              <a:t>Procedure</a:t>
            </a:r>
            <a:r>
              <a:rPr lang="en-US" spc="-35" dirty="0"/>
              <a:t> </a:t>
            </a:r>
            <a:r>
              <a:rPr lang="en-US" spc="-5" dirty="0"/>
              <a:t>Calls</a:t>
            </a:r>
            <a:endParaRPr lang="en-US" dirty="0"/>
          </a:p>
        </p:txBody>
      </p:sp>
      <p:sp>
        <p:nvSpPr>
          <p:cNvPr id="3" name="Text Placeholder 2">
            <a:extLst>
              <a:ext uri="{FF2B5EF4-FFF2-40B4-BE49-F238E27FC236}">
                <a16:creationId xmlns:a16="http://schemas.microsoft.com/office/drawing/2014/main" id="{29C24289-4445-D8C9-BC18-4B07693D5DB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36FF2D9-82E0-3673-32F4-419B2D350336}"/>
              </a:ext>
            </a:extLst>
          </p:cNvPr>
          <p:cNvSpPr>
            <a:spLocks noGrp="1"/>
          </p:cNvSpPr>
          <p:nvPr>
            <p:ph idx="1"/>
          </p:nvPr>
        </p:nvSpPr>
        <p:spPr>
          <a:xfrm>
            <a:off x="771144" y="2516657"/>
            <a:ext cx="9736231" cy="3726120"/>
          </a:xfrm>
        </p:spPr>
        <p:txBody>
          <a:bodyPr>
            <a:normAutofit/>
          </a:bodyPr>
          <a:lstStyle/>
          <a:p>
            <a:r>
              <a:rPr lang="en-US" dirty="0"/>
              <a:t>Remote procedure call (RPC) abstracts procedure calls between  processes on networked systems.</a:t>
            </a:r>
          </a:p>
          <a:p>
            <a:r>
              <a:rPr lang="en-US" b="1" dirty="0"/>
              <a:t>Stubs</a:t>
            </a:r>
            <a:r>
              <a:rPr lang="en-US" dirty="0"/>
              <a:t> – client-side proxy for the actual procedure on the server.</a:t>
            </a:r>
          </a:p>
          <a:p>
            <a:r>
              <a:rPr lang="en-US" dirty="0"/>
              <a:t>The client-side stub locates the server and marshals the  parameters.</a:t>
            </a:r>
          </a:p>
          <a:p>
            <a:r>
              <a:rPr lang="en-US" dirty="0"/>
              <a:t>The server-side stub receives this message, unpacks the  marshaled parameters, and performs the procedure on the server.</a:t>
            </a:r>
          </a:p>
        </p:txBody>
      </p:sp>
      <p:sp>
        <p:nvSpPr>
          <p:cNvPr id="5" name="TextBox 4">
            <a:extLst>
              <a:ext uri="{FF2B5EF4-FFF2-40B4-BE49-F238E27FC236}">
                <a16:creationId xmlns:a16="http://schemas.microsoft.com/office/drawing/2014/main" id="{09686893-6F4F-C4D8-AB55-138D8E50E408}"/>
              </a:ext>
            </a:extLst>
          </p:cNvPr>
          <p:cNvSpPr txBox="1"/>
          <p:nvPr/>
        </p:nvSpPr>
        <p:spPr>
          <a:xfrm>
            <a:off x="736862" y="6264561"/>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415745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BCAA-DD3E-F916-4FDD-43EC10869106}"/>
              </a:ext>
            </a:extLst>
          </p:cNvPr>
          <p:cNvSpPr>
            <a:spLocks noGrp="1"/>
          </p:cNvSpPr>
          <p:nvPr>
            <p:ph type="title"/>
          </p:nvPr>
        </p:nvSpPr>
        <p:spPr/>
        <p:txBody>
          <a:bodyPr>
            <a:normAutofit fontScale="90000"/>
          </a:bodyPr>
          <a:lstStyle/>
          <a:p>
            <a:r>
              <a:rPr lang="en-US" spc="-5" dirty="0"/>
              <a:t>Process</a:t>
            </a:r>
            <a:r>
              <a:rPr lang="en-US" spc="-40" dirty="0"/>
              <a:t> </a:t>
            </a:r>
            <a:r>
              <a:rPr lang="en-US" spc="-5" dirty="0"/>
              <a:t>in</a:t>
            </a:r>
            <a:r>
              <a:rPr lang="en-US" spc="-40" dirty="0"/>
              <a:t> </a:t>
            </a:r>
            <a:r>
              <a:rPr lang="en-US" spc="-5" dirty="0"/>
              <a:t>Memory</a:t>
            </a:r>
            <a:endParaRPr lang="en-US" dirty="0"/>
          </a:p>
        </p:txBody>
      </p:sp>
      <p:sp>
        <p:nvSpPr>
          <p:cNvPr id="3" name="Text Placeholder 2">
            <a:extLst>
              <a:ext uri="{FF2B5EF4-FFF2-40B4-BE49-F238E27FC236}">
                <a16:creationId xmlns:a16="http://schemas.microsoft.com/office/drawing/2014/main" id="{DF7B6AF8-F127-A7EB-A5B1-2F3173382C3F}"/>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95163CC-A93A-1360-72CF-DADCD33E8C54}"/>
              </a:ext>
            </a:extLst>
          </p:cNvPr>
          <p:cNvSpPr>
            <a:spLocks noGrp="1"/>
          </p:cNvSpPr>
          <p:nvPr>
            <p:ph idx="1"/>
          </p:nvPr>
        </p:nvSpPr>
        <p:spPr>
          <a:xfrm>
            <a:off x="1057275" y="2516276"/>
            <a:ext cx="9736231" cy="3726120"/>
          </a:xfrm>
        </p:spPr>
        <p:txBody>
          <a:bodyPr/>
          <a:lstStyle/>
          <a:p>
            <a:pPr lvl="1"/>
            <a:endParaRPr lang="en-US" sz="1800" b="0" i="0" u="none" strike="noStrike" baseline="0" dirty="0">
              <a:latin typeface="Helvetica" panose="020B0604020202020204" pitchFamily="34" charset="0"/>
            </a:endParaRPr>
          </a:p>
          <a:p>
            <a:pPr lvl="1"/>
            <a:endParaRPr lang="en-US" sz="1800" b="0" i="0" u="none" strike="noStrike" baseline="0" dirty="0">
              <a:latin typeface="Helvetica" panose="020B0604020202020204" pitchFamily="34" charset="0"/>
            </a:endParaRPr>
          </a:p>
          <a:p>
            <a:pPr marL="0" indent="0">
              <a:buNone/>
            </a:pPr>
            <a:endParaRPr lang="en-US" dirty="0"/>
          </a:p>
        </p:txBody>
      </p:sp>
      <p:sp>
        <p:nvSpPr>
          <p:cNvPr id="5" name="TextBox 4">
            <a:extLst>
              <a:ext uri="{FF2B5EF4-FFF2-40B4-BE49-F238E27FC236}">
                <a16:creationId xmlns:a16="http://schemas.microsoft.com/office/drawing/2014/main" id="{45621357-65DF-E493-C660-EF25B47BA3BB}"/>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6" name="object 3"/>
          <p:cNvGrpSpPr/>
          <p:nvPr/>
        </p:nvGrpSpPr>
        <p:grpSpPr>
          <a:xfrm>
            <a:off x="6809442" y="2516276"/>
            <a:ext cx="2599055" cy="4109720"/>
            <a:chOff x="4997450" y="1727200"/>
            <a:chExt cx="2599055" cy="4109720"/>
          </a:xfrm>
        </p:grpSpPr>
        <p:sp>
          <p:nvSpPr>
            <p:cNvPr id="7" name="object 4"/>
            <p:cNvSpPr/>
            <p:nvPr/>
          </p:nvSpPr>
          <p:spPr>
            <a:xfrm>
              <a:off x="5164137" y="4206875"/>
              <a:ext cx="8255" cy="9525"/>
            </a:xfrm>
            <a:custGeom>
              <a:avLst/>
              <a:gdLst/>
              <a:ahLst/>
              <a:cxnLst/>
              <a:rect l="l" t="t" r="r" b="b"/>
              <a:pathLst>
                <a:path w="8254" h="9525">
                  <a:moveTo>
                    <a:pt x="7937" y="0"/>
                  </a:moveTo>
                  <a:lnTo>
                    <a:pt x="0" y="7937"/>
                  </a:lnTo>
                  <a:lnTo>
                    <a:pt x="4630" y="9525"/>
                  </a:lnTo>
                  <a:lnTo>
                    <a:pt x="7937" y="0"/>
                  </a:lnTo>
                  <a:close/>
                </a:path>
              </a:pathLst>
            </a:custGeom>
            <a:solidFill>
              <a:srgbClr val="000000"/>
            </a:solidFill>
          </p:spPr>
          <p:txBody>
            <a:bodyPr wrap="square" lIns="0" tIns="0" rIns="0" bIns="0" rtlCol="0"/>
            <a:lstStyle/>
            <a:p>
              <a:endParaRPr/>
            </a:p>
          </p:txBody>
        </p:sp>
        <p:pic>
          <p:nvPicPr>
            <p:cNvPr id="8" name="object 5"/>
            <p:cNvPicPr/>
            <p:nvPr/>
          </p:nvPicPr>
          <p:blipFill>
            <a:blip r:embed="rId3" cstate="print"/>
            <a:stretch>
              <a:fillRect/>
            </a:stretch>
          </p:blipFill>
          <p:spPr>
            <a:xfrm>
              <a:off x="5035550" y="1765300"/>
              <a:ext cx="2522537" cy="4033838"/>
            </a:xfrm>
            <a:prstGeom prst="rect">
              <a:avLst/>
            </a:prstGeom>
          </p:spPr>
        </p:pic>
        <p:sp>
          <p:nvSpPr>
            <p:cNvPr id="9" name="object 6"/>
            <p:cNvSpPr/>
            <p:nvPr/>
          </p:nvSpPr>
          <p:spPr>
            <a:xfrm>
              <a:off x="4997450" y="1727199"/>
              <a:ext cx="2599055" cy="4109720"/>
            </a:xfrm>
            <a:custGeom>
              <a:avLst/>
              <a:gdLst/>
              <a:ahLst/>
              <a:cxnLst/>
              <a:rect l="l" t="t" r="r" b="b"/>
              <a:pathLst>
                <a:path w="2599054" h="4109720">
                  <a:moveTo>
                    <a:pt x="2573337" y="25400"/>
                  </a:moveTo>
                  <a:lnTo>
                    <a:pt x="2560637" y="25400"/>
                  </a:lnTo>
                  <a:lnTo>
                    <a:pt x="2560637" y="38100"/>
                  </a:lnTo>
                  <a:lnTo>
                    <a:pt x="2560637" y="4071620"/>
                  </a:lnTo>
                  <a:lnTo>
                    <a:pt x="38100" y="4071620"/>
                  </a:lnTo>
                  <a:lnTo>
                    <a:pt x="38100" y="38100"/>
                  </a:lnTo>
                  <a:lnTo>
                    <a:pt x="2560637" y="38100"/>
                  </a:lnTo>
                  <a:lnTo>
                    <a:pt x="2560637" y="25400"/>
                  </a:lnTo>
                  <a:lnTo>
                    <a:pt x="25400" y="25400"/>
                  </a:lnTo>
                  <a:lnTo>
                    <a:pt x="25400" y="38100"/>
                  </a:lnTo>
                  <a:lnTo>
                    <a:pt x="25400" y="4071620"/>
                  </a:lnTo>
                  <a:lnTo>
                    <a:pt x="25400" y="4084320"/>
                  </a:lnTo>
                  <a:lnTo>
                    <a:pt x="2573337" y="4084320"/>
                  </a:lnTo>
                  <a:lnTo>
                    <a:pt x="2573337" y="4071950"/>
                  </a:lnTo>
                  <a:lnTo>
                    <a:pt x="2573337" y="4071620"/>
                  </a:lnTo>
                  <a:lnTo>
                    <a:pt x="2573337" y="38100"/>
                  </a:lnTo>
                  <a:lnTo>
                    <a:pt x="2573337" y="25400"/>
                  </a:lnTo>
                  <a:close/>
                </a:path>
                <a:path w="2599054" h="4109720">
                  <a:moveTo>
                    <a:pt x="2598737" y="0"/>
                  </a:moveTo>
                  <a:lnTo>
                    <a:pt x="2586037" y="0"/>
                  </a:lnTo>
                  <a:lnTo>
                    <a:pt x="2586037" y="12700"/>
                  </a:lnTo>
                  <a:lnTo>
                    <a:pt x="2586037" y="4097020"/>
                  </a:lnTo>
                  <a:lnTo>
                    <a:pt x="12700" y="4097020"/>
                  </a:lnTo>
                  <a:lnTo>
                    <a:pt x="12700" y="12700"/>
                  </a:lnTo>
                  <a:lnTo>
                    <a:pt x="2586037" y="12700"/>
                  </a:lnTo>
                  <a:lnTo>
                    <a:pt x="2586037" y="0"/>
                  </a:lnTo>
                  <a:lnTo>
                    <a:pt x="0" y="0"/>
                  </a:lnTo>
                  <a:lnTo>
                    <a:pt x="0" y="12700"/>
                  </a:lnTo>
                  <a:lnTo>
                    <a:pt x="0" y="4097020"/>
                  </a:lnTo>
                  <a:lnTo>
                    <a:pt x="0" y="4109720"/>
                  </a:lnTo>
                  <a:lnTo>
                    <a:pt x="2598737" y="4109720"/>
                  </a:lnTo>
                  <a:lnTo>
                    <a:pt x="2598737" y="4097350"/>
                  </a:lnTo>
                  <a:lnTo>
                    <a:pt x="2598737" y="4097020"/>
                  </a:lnTo>
                  <a:lnTo>
                    <a:pt x="2598737" y="12700"/>
                  </a:lnTo>
                  <a:lnTo>
                    <a:pt x="2598737" y="0"/>
                  </a:lnTo>
                  <a:close/>
                </a:path>
              </a:pathLst>
            </a:custGeom>
            <a:solidFill>
              <a:srgbClr val="CC6600"/>
            </a:solidFill>
          </p:spPr>
          <p:txBody>
            <a:bodyPr wrap="square" lIns="0" tIns="0" rIns="0" bIns="0" rtlCol="0"/>
            <a:lstStyle/>
            <a:p>
              <a:endParaRPr/>
            </a:p>
          </p:txBody>
        </p:sp>
      </p:grpSp>
      <p:sp>
        <p:nvSpPr>
          <p:cNvPr id="10" name="object 11"/>
          <p:cNvSpPr txBox="1"/>
          <p:nvPr/>
        </p:nvSpPr>
        <p:spPr>
          <a:xfrm>
            <a:off x="2058262" y="2525928"/>
            <a:ext cx="3546475" cy="3311525"/>
          </a:xfrm>
          <a:prstGeom prst="rect">
            <a:avLst/>
          </a:prstGeom>
        </p:spPr>
        <p:txBody>
          <a:bodyPr vert="horz" wrap="square" lIns="0" tIns="26670" rIns="0" bIns="0" rtlCol="0">
            <a:spAutoFit/>
          </a:bodyPr>
          <a:lstStyle/>
          <a:p>
            <a:pPr marL="203200" marR="2674620" indent="-190500">
              <a:lnSpc>
                <a:spcPts val="2110"/>
              </a:lnSpc>
              <a:spcBef>
                <a:spcPts val="210"/>
              </a:spcBef>
            </a:pPr>
            <a:r>
              <a:rPr sz="1800" dirty="0">
                <a:latin typeface="Arial MT"/>
                <a:cs typeface="Arial MT"/>
              </a:rPr>
              <a:t>cl</a:t>
            </a:r>
            <a:r>
              <a:rPr sz="1800" spc="-5" dirty="0">
                <a:latin typeface="Arial MT"/>
                <a:cs typeface="Arial MT"/>
              </a:rPr>
              <a:t>a</a:t>
            </a:r>
            <a:r>
              <a:rPr sz="1800" dirty="0">
                <a:latin typeface="Arial MT"/>
                <a:cs typeface="Arial MT"/>
              </a:rPr>
              <a:t>ss</a:t>
            </a:r>
            <a:r>
              <a:rPr sz="1800" spc="-10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pub</a:t>
            </a:r>
            <a:r>
              <a:rPr sz="1800" dirty="0">
                <a:latin typeface="Arial MT"/>
                <a:cs typeface="Arial MT"/>
              </a:rPr>
              <a:t>lic:</a:t>
            </a:r>
          </a:p>
          <a:p>
            <a:pPr marL="926465">
              <a:lnSpc>
                <a:spcPts val="2110"/>
              </a:lnSpc>
            </a:pPr>
            <a:r>
              <a:rPr sz="1800" spc="-5" dirty="0">
                <a:latin typeface="Arial MT"/>
                <a:cs typeface="Arial MT"/>
              </a:rPr>
              <a:t>const</a:t>
            </a:r>
            <a:r>
              <a:rPr sz="1800" spc="-20" dirty="0">
                <a:latin typeface="Arial MT"/>
                <a:cs typeface="Arial MT"/>
              </a:rPr>
              <a:t> </a:t>
            </a:r>
            <a:r>
              <a:rPr sz="1800" spc="-5" dirty="0">
                <a:latin typeface="Arial MT"/>
                <a:cs typeface="Arial MT"/>
              </a:rPr>
              <a:t>int</a:t>
            </a:r>
            <a:r>
              <a:rPr sz="1800" spc="-20"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a:t>
            </a:r>
            <a:r>
              <a:rPr sz="1800" spc="-15" dirty="0">
                <a:latin typeface="Arial MT"/>
                <a:cs typeface="Arial MT"/>
              </a:rPr>
              <a:t> </a:t>
            </a:r>
            <a:r>
              <a:rPr sz="1800" spc="-5" dirty="0">
                <a:latin typeface="Arial MT"/>
                <a:cs typeface="Arial MT"/>
              </a:rPr>
              <a:t>0;</a:t>
            </a:r>
            <a:endParaRPr sz="1800" dirty="0">
              <a:latin typeface="Arial MT"/>
              <a:cs typeface="Arial MT"/>
            </a:endParaRPr>
          </a:p>
          <a:p>
            <a:pPr marL="583565">
              <a:lnSpc>
                <a:spcPts val="2125"/>
              </a:lnSpc>
            </a:pPr>
            <a:r>
              <a:rPr sz="1800" spc="-5" dirty="0">
                <a:latin typeface="Arial MT"/>
                <a:cs typeface="Arial MT"/>
              </a:rPr>
              <a:t>....</a:t>
            </a:r>
            <a:endParaRPr sz="1800" dirty="0">
              <a:latin typeface="Arial MT"/>
              <a:cs typeface="Arial MT"/>
            </a:endParaRPr>
          </a:p>
          <a:p>
            <a:pPr marL="583565">
              <a:lnSpc>
                <a:spcPct val="100000"/>
              </a:lnSpc>
              <a:spcBef>
                <a:spcPts val="50"/>
              </a:spcBef>
            </a:pPr>
            <a:r>
              <a:rPr sz="1800" spc="-5" dirty="0">
                <a:latin typeface="Arial MT"/>
                <a:cs typeface="Arial MT"/>
              </a:rPr>
              <a:t>int</a:t>
            </a:r>
            <a:r>
              <a:rPr sz="1800" spc="-40" dirty="0">
                <a:latin typeface="Arial MT"/>
                <a:cs typeface="Arial MT"/>
              </a:rPr>
              <a:t> </a:t>
            </a:r>
            <a:r>
              <a:rPr sz="1800" spc="-15" dirty="0">
                <a:latin typeface="Arial MT"/>
                <a:cs typeface="Arial MT"/>
              </a:rPr>
              <a:t>getValue(){</a:t>
            </a:r>
            <a:endParaRPr sz="1800" dirty="0">
              <a:latin typeface="Arial MT"/>
              <a:cs typeface="Arial MT"/>
            </a:endParaRPr>
          </a:p>
          <a:p>
            <a:pPr marL="837565">
              <a:lnSpc>
                <a:spcPts val="2135"/>
              </a:lnSpc>
              <a:spcBef>
                <a:spcPts val="25"/>
              </a:spcBef>
            </a:pPr>
            <a:r>
              <a:rPr sz="1800" spc="-5" dirty="0">
                <a:latin typeface="Arial MT"/>
                <a:cs typeface="Arial MT"/>
              </a:rPr>
              <a:t>int[]</a:t>
            </a:r>
            <a:r>
              <a:rPr sz="1800" spc="-10" dirty="0">
                <a:latin typeface="Arial MT"/>
                <a:cs typeface="Arial MT"/>
              </a:rPr>
              <a:t> buffer </a:t>
            </a:r>
            <a:r>
              <a:rPr sz="1800" dirty="0">
                <a:latin typeface="Arial MT"/>
                <a:cs typeface="Arial MT"/>
              </a:rPr>
              <a:t>=</a:t>
            </a:r>
            <a:r>
              <a:rPr sz="1800" spc="-15" dirty="0">
                <a:latin typeface="Arial MT"/>
                <a:cs typeface="Arial MT"/>
              </a:rPr>
              <a:t> </a:t>
            </a:r>
            <a:r>
              <a:rPr sz="1800" spc="-5" dirty="0">
                <a:latin typeface="Arial MT"/>
                <a:cs typeface="Arial MT"/>
              </a:rPr>
              <a:t>new</a:t>
            </a:r>
            <a:r>
              <a:rPr sz="1800" spc="-10" dirty="0">
                <a:latin typeface="Arial MT"/>
                <a:cs typeface="Arial MT"/>
              </a:rPr>
              <a:t> </a:t>
            </a:r>
            <a:r>
              <a:rPr sz="1800" spc="-5" dirty="0">
                <a:latin typeface="Arial MT"/>
                <a:cs typeface="Arial MT"/>
              </a:rPr>
              <a:t>int[1024];</a:t>
            </a:r>
            <a:endParaRPr sz="1800" dirty="0">
              <a:latin typeface="Arial MT"/>
              <a:cs typeface="Arial MT"/>
            </a:endParaRPr>
          </a:p>
          <a:p>
            <a:pPr marL="837565">
              <a:lnSpc>
                <a:spcPts val="2135"/>
              </a:lnSpc>
            </a:pPr>
            <a:r>
              <a:rPr sz="1800" spc="-5" dirty="0">
                <a:latin typeface="Arial MT"/>
                <a:cs typeface="Arial MT"/>
              </a:rPr>
              <a:t>....</a:t>
            </a:r>
            <a:endParaRPr sz="1800" dirty="0">
              <a:latin typeface="Arial MT"/>
              <a:cs typeface="Arial MT"/>
            </a:endParaRPr>
          </a:p>
          <a:p>
            <a:pPr marL="837565" marR="1370330">
              <a:lnSpc>
                <a:spcPts val="2090"/>
              </a:lnSpc>
              <a:spcBef>
                <a:spcPts val="175"/>
              </a:spcBef>
            </a:pPr>
            <a:r>
              <a:rPr sz="1800" spc="-5" dirty="0">
                <a:latin typeface="Arial MT"/>
                <a:cs typeface="Arial MT"/>
              </a:rPr>
              <a:t>delete</a:t>
            </a:r>
            <a:r>
              <a:rPr sz="1800" spc="-75" dirty="0">
                <a:latin typeface="Arial MT"/>
                <a:cs typeface="Arial MT"/>
              </a:rPr>
              <a:t> </a:t>
            </a:r>
            <a:r>
              <a:rPr sz="1800" spc="-10" dirty="0">
                <a:latin typeface="Arial MT"/>
                <a:cs typeface="Arial MT"/>
              </a:rPr>
              <a:t>buffer; </a:t>
            </a:r>
            <a:r>
              <a:rPr sz="1800" spc="-484" dirty="0">
                <a:latin typeface="Arial MT"/>
                <a:cs typeface="Arial MT"/>
              </a:rPr>
              <a:t> </a:t>
            </a:r>
            <a:r>
              <a:rPr sz="1800" spc="-5" dirty="0">
                <a:latin typeface="Arial MT"/>
                <a:cs typeface="Arial MT"/>
              </a:rPr>
              <a:t>return</a:t>
            </a:r>
            <a:r>
              <a:rPr sz="1800" spc="-15" dirty="0">
                <a:latin typeface="Arial MT"/>
                <a:cs typeface="Arial MT"/>
              </a:rPr>
              <a:t> </a:t>
            </a:r>
            <a:r>
              <a:rPr sz="1800" spc="-5" dirty="0">
                <a:latin typeface="Arial MT"/>
                <a:cs typeface="Arial MT"/>
              </a:rPr>
              <a:t>0;</a:t>
            </a:r>
            <a:endParaRPr sz="1800" dirty="0">
              <a:latin typeface="Arial MT"/>
              <a:cs typeface="Arial MT"/>
            </a:endParaRPr>
          </a:p>
          <a:p>
            <a:pPr marL="583565">
              <a:lnSpc>
                <a:spcPts val="2150"/>
              </a:lnSpc>
            </a:pPr>
            <a:r>
              <a:rPr sz="1800" dirty="0">
                <a:latin typeface="Arial MT"/>
                <a:cs typeface="Arial MT"/>
              </a:rPr>
              <a:t>}</a:t>
            </a:r>
          </a:p>
          <a:p>
            <a:pPr marL="583565">
              <a:lnSpc>
                <a:spcPts val="2135"/>
              </a:lnSpc>
              <a:spcBef>
                <a:spcPts val="25"/>
              </a:spcBef>
            </a:pPr>
            <a:r>
              <a:rPr sz="1800" spc="-5" dirty="0">
                <a:latin typeface="Arial MT"/>
                <a:cs typeface="Arial MT"/>
              </a:rPr>
              <a:t>....</a:t>
            </a:r>
            <a:endParaRPr sz="1800" dirty="0">
              <a:latin typeface="Arial MT"/>
              <a:cs typeface="Arial MT"/>
            </a:endParaRPr>
          </a:p>
          <a:p>
            <a:pPr marL="12700">
              <a:lnSpc>
                <a:spcPts val="2135"/>
              </a:lnSpc>
            </a:pPr>
            <a:r>
              <a:rPr sz="1800" dirty="0">
                <a:latin typeface="Arial MT"/>
                <a:cs typeface="Arial MT"/>
              </a:rPr>
              <a:t>}</a:t>
            </a:r>
          </a:p>
        </p:txBody>
      </p:sp>
      <p:grpSp>
        <p:nvGrpSpPr>
          <p:cNvPr id="11" name="object 12"/>
          <p:cNvGrpSpPr/>
          <p:nvPr/>
        </p:nvGrpSpPr>
        <p:grpSpPr>
          <a:xfrm>
            <a:off x="4430622" y="3151123"/>
            <a:ext cx="3232785" cy="1837055"/>
            <a:chOff x="3065462" y="2362047"/>
            <a:chExt cx="3232785" cy="1837055"/>
          </a:xfrm>
        </p:grpSpPr>
        <p:sp>
          <p:nvSpPr>
            <p:cNvPr id="12" name="object 13"/>
            <p:cNvSpPr/>
            <p:nvPr/>
          </p:nvSpPr>
          <p:spPr>
            <a:xfrm>
              <a:off x="3663886" y="3409721"/>
              <a:ext cx="2513330" cy="783590"/>
            </a:xfrm>
            <a:custGeom>
              <a:avLst/>
              <a:gdLst/>
              <a:ahLst/>
              <a:cxnLst/>
              <a:rect l="l" t="t" r="r" b="b"/>
              <a:pathLst>
                <a:path w="2513329" h="783589">
                  <a:moveTo>
                    <a:pt x="0" y="0"/>
                  </a:moveTo>
                  <a:lnTo>
                    <a:pt x="2512923" y="783005"/>
                  </a:lnTo>
                </a:path>
              </a:pathLst>
            </a:custGeom>
            <a:ln w="12700">
              <a:solidFill>
                <a:srgbClr val="FF0000"/>
              </a:solidFill>
            </a:ln>
          </p:spPr>
          <p:txBody>
            <a:bodyPr wrap="square" lIns="0" tIns="0" rIns="0" bIns="0" rtlCol="0"/>
            <a:lstStyle/>
            <a:p>
              <a:endParaRPr/>
            </a:p>
          </p:txBody>
        </p:sp>
        <p:sp>
          <p:nvSpPr>
            <p:cNvPr id="13" name="object 14"/>
            <p:cNvSpPr/>
            <p:nvPr/>
          </p:nvSpPr>
          <p:spPr>
            <a:xfrm>
              <a:off x="3071812" y="2368397"/>
              <a:ext cx="3220085" cy="105410"/>
            </a:xfrm>
            <a:custGeom>
              <a:avLst/>
              <a:gdLst/>
              <a:ahLst/>
              <a:cxnLst/>
              <a:rect l="l" t="t" r="r" b="b"/>
              <a:pathLst>
                <a:path w="3220085" h="105410">
                  <a:moveTo>
                    <a:pt x="0" y="105054"/>
                  </a:moveTo>
                  <a:lnTo>
                    <a:pt x="3219843" y="0"/>
                  </a:lnTo>
                </a:path>
              </a:pathLst>
            </a:custGeom>
            <a:ln w="1270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3665361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A060-9398-C380-2A79-0F88B809E2A9}"/>
              </a:ext>
            </a:extLst>
          </p:cNvPr>
          <p:cNvSpPr>
            <a:spLocks noGrp="1"/>
          </p:cNvSpPr>
          <p:nvPr>
            <p:ph type="title"/>
          </p:nvPr>
        </p:nvSpPr>
        <p:spPr/>
        <p:txBody>
          <a:bodyPr>
            <a:normAutofit fontScale="90000"/>
          </a:bodyPr>
          <a:lstStyle/>
          <a:p>
            <a:r>
              <a:rPr lang="en-US" spc="-5" dirty="0"/>
              <a:t>Remote</a:t>
            </a:r>
            <a:r>
              <a:rPr lang="en-US" spc="-45" dirty="0"/>
              <a:t> </a:t>
            </a:r>
            <a:r>
              <a:rPr lang="en-US" spc="-5" dirty="0"/>
              <a:t>Method</a:t>
            </a:r>
            <a:r>
              <a:rPr lang="en-US" spc="-40" dirty="0"/>
              <a:t> </a:t>
            </a:r>
            <a:r>
              <a:rPr lang="en-US" spc="-5" dirty="0"/>
              <a:t>Invocation</a:t>
            </a:r>
            <a:endParaRPr lang="en-US" dirty="0"/>
          </a:p>
        </p:txBody>
      </p:sp>
      <p:sp>
        <p:nvSpPr>
          <p:cNvPr id="3" name="Text Placeholder 2">
            <a:extLst>
              <a:ext uri="{FF2B5EF4-FFF2-40B4-BE49-F238E27FC236}">
                <a16:creationId xmlns:a16="http://schemas.microsoft.com/office/drawing/2014/main" id="{29C24289-4445-D8C9-BC18-4B07693D5DB3}"/>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036FF2D9-82E0-3673-32F4-419B2D350336}"/>
              </a:ext>
            </a:extLst>
          </p:cNvPr>
          <p:cNvSpPr>
            <a:spLocks noGrp="1"/>
          </p:cNvSpPr>
          <p:nvPr>
            <p:ph idx="1"/>
          </p:nvPr>
        </p:nvSpPr>
        <p:spPr>
          <a:xfrm>
            <a:off x="771144" y="2516657"/>
            <a:ext cx="9736231" cy="1733371"/>
          </a:xfrm>
        </p:spPr>
        <p:txBody>
          <a:bodyPr>
            <a:normAutofit/>
          </a:bodyPr>
          <a:lstStyle/>
          <a:p>
            <a:r>
              <a:rPr lang="en-US" dirty="0"/>
              <a:t>Remote Method Invocation (RMI) is a Java mechanism similar to  RPCs.</a:t>
            </a:r>
          </a:p>
          <a:p>
            <a:r>
              <a:rPr lang="en-US" dirty="0"/>
              <a:t>RMI allows a Java program on one machine to invoke a method on  a remote object.</a:t>
            </a:r>
          </a:p>
          <a:p>
            <a:r>
              <a:rPr lang="en-US" dirty="0"/>
              <a:t>RMI is </a:t>
            </a:r>
            <a:r>
              <a:rPr lang="en-US" dirty="0">
                <a:solidFill>
                  <a:srgbClr val="FF0000"/>
                </a:solidFill>
              </a:rPr>
              <a:t>object-based</a:t>
            </a:r>
          </a:p>
        </p:txBody>
      </p:sp>
      <p:grpSp>
        <p:nvGrpSpPr>
          <p:cNvPr id="5" name="object 3"/>
          <p:cNvGrpSpPr/>
          <p:nvPr/>
        </p:nvGrpSpPr>
        <p:grpSpPr>
          <a:xfrm>
            <a:off x="2382190" y="3890045"/>
            <a:ext cx="7002780" cy="2692400"/>
            <a:chOff x="1171575" y="3155950"/>
            <a:chExt cx="7002780" cy="2692400"/>
          </a:xfrm>
        </p:grpSpPr>
        <p:sp>
          <p:nvSpPr>
            <p:cNvPr id="6" name="object 4"/>
            <p:cNvSpPr/>
            <p:nvPr/>
          </p:nvSpPr>
          <p:spPr>
            <a:xfrm>
              <a:off x="1188999" y="4205198"/>
              <a:ext cx="3983354" cy="762000"/>
            </a:xfrm>
            <a:custGeom>
              <a:avLst/>
              <a:gdLst/>
              <a:ahLst/>
              <a:cxnLst/>
              <a:rect l="l" t="t" r="r" b="b"/>
              <a:pathLst>
                <a:path w="3983354" h="762000">
                  <a:moveTo>
                    <a:pt x="4762" y="0"/>
                  </a:moveTo>
                  <a:lnTo>
                    <a:pt x="0" y="190"/>
                  </a:lnTo>
                  <a:lnTo>
                    <a:pt x="63" y="1778"/>
                  </a:lnTo>
                  <a:lnTo>
                    <a:pt x="4762" y="0"/>
                  </a:lnTo>
                  <a:close/>
                </a:path>
                <a:path w="3983354" h="762000">
                  <a:moveTo>
                    <a:pt x="428574" y="754418"/>
                  </a:moveTo>
                  <a:lnTo>
                    <a:pt x="422795" y="759383"/>
                  </a:lnTo>
                  <a:lnTo>
                    <a:pt x="422389" y="761834"/>
                  </a:lnTo>
                  <a:lnTo>
                    <a:pt x="428574" y="754418"/>
                  </a:lnTo>
                  <a:close/>
                </a:path>
                <a:path w="3983354" h="762000">
                  <a:moveTo>
                    <a:pt x="3983075" y="1676"/>
                  </a:moveTo>
                  <a:lnTo>
                    <a:pt x="3975138" y="9613"/>
                  </a:lnTo>
                  <a:lnTo>
                    <a:pt x="3979761" y="11201"/>
                  </a:lnTo>
                  <a:lnTo>
                    <a:pt x="3983075" y="1676"/>
                  </a:lnTo>
                  <a:close/>
                </a:path>
              </a:pathLst>
            </a:custGeom>
            <a:solidFill>
              <a:srgbClr val="000000"/>
            </a:solidFill>
          </p:spPr>
          <p:txBody>
            <a:bodyPr wrap="square" lIns="0" tIns="0" rIns="0" bIns="0" rtlCol="0"/>
            <a:lstStyle/>
            <a:p>
              <a:endParaRPr/>
            </a:p>
          </p:txBody>
        </p:sp>
        <p:pic>
          <p:nvPicPr>
            <p:cNvPr id="7" name="object 5"/>
            <p:cNvPicPr/>
            <p:nvPr/>
          </p:nvPicPr>
          <p:blipFill>
            <a:blip r:embed="rId2" cstate="print"/>
            <a:stretch>
              <a:fillRect/>
            </a:stretch>
          </p:blipFill>
          <p:spPr>
            <a:xfrm>
              <a:off x="1209674" y="3194050"/>
              <a:ext cx="6926262" cy="2616199"/>
            </a:xfrm>
            <a:prstGeom prst="rect">
              <a:avLst/>
            </a:prstGeom>
          </p:spPr>
        </p:pic>
        <p:sp>
          <p:nvSpPr>
            <p:cNvPr id="8" name="object 6"/>
            <p:cNvSpPr/>
            <p:nvPr/>
          </p:nvSpPr>
          <p:spPr>
            <a:xfrm>
              <a:off x="1171575" y="3155949"/>
              <a:ext cx="7002780" cy="2692400"/>
            </a:xfrm>
            <a:custGeom>
              <a:avLst/>
              <a:gdLst/>
              <a:ahLst/>
              <a:cxnLst/>
              <a:rect l="l" t="t" r="r" b="b"/>
              <a:pathLst>
                <a:path w="7002780" h="2692400">
                  <a:moveTo>
                    <a:pt x="6977062" y="25400"/>
                  </a:moveTo>
                  <a:lnTo>
                    <a:pt x="6964362" y="25400"/>
                  </a:lnTo>
                  <a:lnTo>
                    <a:pt x="6964362" y="38100"/>
                  </a:lnTo>
                  <a:lnTo>
                    <a:pt x="6964362" y="2654300"/>
                  </a:lnTo>
                  <a:lnTo>
                    <a:pt x="38100" y="2654300"/>
                  </a:lnTo>
                  <a:lnTo>
                    <a:pt x="38100" y="38100"/>
                  </a:lnTo>
                  <a:lnTo>
                    <a:pt x="6964362" y="38100"/>
                  </a:lnTo>
                  <a:lnTo>
                    <a:pt x="6964362" y="25400"/>
                  </a:lnTo>
                  <a:lnTo>
                    <a:pt x="25400" y="25400"/>
                  </a:lnTo>
                  <a:lnTo>
                    <a:pt x="25400" y="38100"/>
                  </a:lnTo>
                  <a:lnTo>
                    <a:pt x="25400" y="2654300"/>
                  </a:lnTo>
                  <a:lnTo>
                    <a:pt x="25400" y="2667000"/>
                  </a:lnTo>
                  <a:lnTo>
                    <a:pt x="6977062" y="2667000"/>
                  </a:lnTo>
                  <a:lnTo>
                    <a:pt x="6977062" y="2654300"/>
                  </a:lnTo>
                  <a:lnTo>
                    <a:pt x="6977062" y="38100"/>
                  </a:lnTo>
                  <a:lnTo>
                    <a:pt x="6977062" y="25400"/>
                  </a:lnTo>
                  <a:close/>
                </a:path>
                <a:path w="7002780" h="2692400">
                  <a:moveTo>
                    <a:pt x="7002462" y="0"/>
                  </a:moveTo>
                  <a:lnTo>
                    <a:pt x="6989762" y="0"/>
                  </a:lnTo>
                  <a:lnTo>
                    <a:pt x="6989762" y="12700"/>
                  </a:lnTo>
                  <a:lnTo>
                    <a:pt x="6989762" y="2679700"/>
                  </a:lnTo>
                  <a:lnTo>
                    <a:pt x="12700" y="2679700"/>
                  </a:lnTo>
                  <a:lnTo>
                    <a:pt x="12700" y="12700"/>
                  </a:lnTo>
                  <a:lnTo>
                    <a:pt x="6989762" y="12700"/>
                  </a:lnTo>
                  <a:lnTo>
                    <a:pt x="6989762" y="0"/>
                  </a:lnTo>
                  <a:lnTo>
                    <a:pt x="0" y="0"/>
                  </a:lnTo>
                  <a:lnTo>
                    <a:pt x="0" y="12700"/>
                  </a:lnTo>
                  <a:lnTo>
                    <a:pt x="0" y="2679700"/>
                  </a:lnTo>
                  <a:lnTo>
                    <a:pt x="0" y="2692400"/>
                  </a:lnTo>
                  <a:lnTo>
                    <a:pt x="7002462" y="2692400"/>
                  </a:lnTo>
                  <a:lnTo>
                    <a:pt x="7002462" y="2679700"/>
                  </a:lnTo>
                  <a:lnTo>
                    <a:pt x="7002462" y="12700"/>
                  </a:lnTo>
                  <a:lnTo>
                    <a:pt x="7002462" y="0"/>
                  </a:lnTo>
                  <a:close/>
                </a:path>
              </a:pathLst>
            </a:custGeom>
            <a:solidFill>
              <a:srgbClr val="CC6600"/>
            </a:solidFill>
          </p:spPr>
          <p:txBody>
            <a:bodyPr wrap="square" lIns="0" tIns="0" rIns="0" bIns="0" rtlCol="0"/>
            <a:lstStyle/>
            <a:p>
              <a:endParaRPr/>
            </a:p>
          </p:txBody>
        </p:sp>
      </p:grpSp>
      <p:sp>
        <p:nvSpPr>
          <p:cNvPr id="9" name="TextBox 8">
            <a:extLst>
              <a:ext uri="{FF2B5EF4-FFF2-40B4-BE49-F238E27FC236}">
                <a16:creationId xmlns:a16="http://schemas.microsoft.com/office/drawing/2014/main" id="{09686893-6F4F-C4D8-AB55-138D8E50E408}"/>
              </a:ext>
            </a:extLst>
          </p:cNvPr>
          <p:cNvSpPr txBox="1"/>
          <p:nvPr/>
        </p:nvSpPr>
        <p:spPr>
          <a:xfrm>
            <a:off x="736862" y="666380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Tree>
    <p:extLst>
      <p:ext uri="{BB962C8B-B14F-4D97-AF65-F5344CB8AC3E}">
        <p14:creationId xmlns:p14="http://schemas.microsoft.com/office/powerpoint/2010/main" val="1839361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29754" y="1455313"/>
            <a:ext cx="420666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493364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FA7E-4F03-EFB4-67A0-121654C6150F}"/>
              </a:ext>
            </a:extLst>
          </p:cNvPr>
          <p:cNvSpPr>
            <a:spLocks noGrp="1"/>
          </p:cNvSpPr>
          <p:nvPr>
            <p:ph type="title"/>
          </p:nvPr>
        </p:nvSpPr>
        <p:spPr/>
        <p:txBody>
          <a:bodyPr>
            <a:normAutofit fontScale="90000"/>
          </a:bodyPr>
          <a:lstStyle/>
          <a:p>
            <a:pPr marL="12700">
              <a:lnSpc>
                <a:spcPct val="100000"/>
              </a:lnSpc>
              <a:spcBef>
                <a:spcPts val="100"/>
              </a:spcBef>
            </a:pPr>
            <a:r>
              <a:rPr lang="en-US" spc="-5" dirty="0"/>
              <a:t>Data</a:t>
            </a:r>
            <a:r>
              <a:rPr lang="en-US" spc="-40" dirty="0"/>
              <a:t> </a:t>
            </a:r>
            <a:r>
              <a:rPr lang="en-US" spc="-5" dirty="0"/>
              <a:t>Structure:</a:t>
            </a:r>
            <a:r>
              <a:rPr lang="en-US" spc="-35" dirty="0"/>
              <a:t> </a:t>
            </a:r>
            <a:r>
              <a:rPr lang="en-US" spc="-5" dirty="0"/>
              <a:t>Heap</a:t>
            </a:r>
          </a:p>
        </p:txBody>
      </p:sp>
      <p:sp>
        <p:nvSpPr>
          <p:cNvPr id="3" name="Text Placeholder 2">
            <a:extLst>
              <a:ext uri="{FF2B5EF4-FFF2-40B4-BE49-F238E27FC236}">
                <a16:creationId xmlns:a16="http://schemas.microsoft.com/office/drawing/2014/main" id="{0838A3C6-4428-529A-9139-36A7C7D2D181}"/>
              </a:ext>
            </a:extLst>
          </p:cNvPr>
          <p:cNvSpPr>
            <a:spLocks noGrp="1"/>
          </p:cNvSpPr>
          <p:nvPr>
            <p:ph type="body" sz="quarter" idx="11"/>
          </p:nvPr>
        </p:nvSpPr>
        <p:spPr/>
        <p:txBody>
          <a:bodyPr/>
          <a:lstStyle/>
          <a:p>
            <a:endParaRPr lang="en-US" dirty="0"/>
          </a:p>
        </p:txBody>
      </p:sp>
      <p:sp>
        <p:nvSpPr>
          <p:cNvPr id="8" name="TextBox 7">
            <a:extLst>
              <a:ext uri="{FF2B5EF4-FFF2-40B4-BE49-F238E27FC236}">
                <a16:creationId xmlns:a16="http://schemas.microsoft.com/office/drawing/2014/main" id="{F0112EB3-C49E-0C8C-FBAC-E30B1C64ADBA}"/>
              </a:ext>
            </a:extLst>
          </p:cNvPr>
          <p:cNvSpPr txBox="1"/>
          <p:nvPr/>
        </p:nvSpPr>
        <p:spPr>
          <a:xfrm>
            <a:off x="429706" y="6335494"/>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7" name="object 3"/>
          <p:cNvGrpSpPr/>
          <p:nvPr/>
        </p:nvGrpSpPr>
        <p:grpSpPr>
          <a:xfrm>
            <a:off x="1329958" y="4240871"/>
            <a:ext cx="7434580" cy="1831975"/>
            <a:chOff x="828675" y="4076700"/>
            <a:chExt cx="7434580" cy="1831975"/>
          </a:xfrm>
        </p:grpSpPr>
        <p:sp>
          <p:nvSpPr>
            <p:cNvPr id="9" name="object 4"/>
            <p:cNvSpPr/>
            <p:nvPr/>
          </p:nvSpPr>
          <p:spPr>
            <a:xfrm>
              <a:off x="1188999" y="4205198"/>
              <a:ext cx="3983354" cy="762000"/>
            </a:xfrm>
            <a:custGeom>
              <a:avLst/>
              <a:gdLst/>
              <a:ahLst/>
              <a:cxnLst/>
              <a:rect l="l" t="t" r="r" b="b"/>
              <a:pathLst>
                <a:path w="3983354" h="762000">
                  <a:moveTo>
                    <a:pt x="4762" y="0"/>
                  </a:moveTo>
                  <a:lnTo>
                    <a:pt x="0" y="190"/>
                  </a:lnTo>
                  <a:lnTo>
                    <a:pt x="63" y="1778"/>
                  </a:lnTo>
                  <a:lnTo>
                    <a:pt x="4762" y="0"/>
                  </a:lnTo>
                  <a:close/>
                </a:path>
                <a:path w="3983354" h="762000">
                  <a:moveTo>
                    <a:pt x="428574" y="754418"/>
                  </a:moveTo>
                  <a:lnTo>
                    <a:pt x="422795" y="759383"/>
                  </a:lnTo>
                  <a:lnTo>
                    <a:pt x="422389" y="761834"/>
                  </a:lnTo>
                  <a:lnTo>
                    <a:pt x="428574" y="754418"/>
                  </a:lnTo>
                  <a:close/>
                </a:path>
                <a:path w="3983354" h="762000">
                  <a:moveTo>
                    <a:pt x="3983075" y="1676"/>
                  </a:moveTo>
                  <a:lnTo>
                    <a:pt x="3975138" y="9613"/>
                  </a:lnTo>
                  <a:lnTo>
                    <a:pt x="3979761" y="11201"/>
                  </a:lnTo>
                  <a:lnTo>
                    <a:pt x="3983075" y="1676"/>
                  </a:lnTo>
                  <a:close/>
                </a:path>
              </a:pathLst>
            </a:custGeom>
            <a:solidFill>
              <a:srgbClr val="000000"/>
            </a:solidFill>
          </p:spPr>
          <p:txBody>
            <a:bodyPr wrap="square" lIns="0" tIns="0" rIns="0" bIns="0" rtlCol="0"/>
            <a:lstStyle/>
            <a:p>
              <a:endParaRPr/>
            </a:p>
          </p:txBody>
        </p:sp>
        <p:pic>
          <p:nvPicPr>
            <p:cNvPr id="10" name="object 5"/>
            <p:cNvPicPr/>
            <p:nvPr/>
          </p:nvPicPr>
          <p:blipFill>
            <a:blip r:embed="rId3" cstate="print"/>
            <a:stretch>
              <a:fillRect/>
            </a:stretch>
          </p:blipFill>
          <p:spPr>
            <a:xfrm>
              <a:off x="828675" y="4076700"/>
              <a:ext cx="7434262" cy="1831974"/>
            </a:xfrm>
            <a:prstGeom prst="rect">
              <a:avLst/>
            </a:prstGeom>
          </p:spPr>
        </p:pic>
      </p:grpSp>
      <p:sp>
        <p:nvSpPr>
          <p:cNvPr id="14" name="Content Placeholder 3">
            <a:extLst>
              <a:ext uri="{FF2B5EF4-FFF2-40B4-BE49-F238E27FC236}">
                <a16:creationId xmlns:a16="http://schemas.microsoft.com/office/drawing/2014/main" id="{C8E785D6-0CA6-FF5C-095E-6B432A50CC78}"/>
              </a:ext>
            </a:extLst>
          </p:cNvPr>
          <p:cNvSpPr>
            <a:spLocks noGrp="1"/>
          </p:cNvSpPr>
          <p:nvPr>
            <p:ph idx="1"/>
          </p:nvPr>
        </p:nvSpPr>
        <p:spPr>
          <a:xfrm>
            <a:off x="1071093" y="2456993"/>
            <a:ext cx="9736231" cy="2059078"/>
          </a:xfrm>
        </p:spPr>
        <p:txBody>
          <a:bodyPr/>
          <a:lstStyle/>
          <a:p>
            <a:pPr marL="12700">
              <a:lnSpc>
                <a:spcPct val="100000"/>
              </a:lnSpc>
              <a:spcBef>
                <a:spcPts val="100"/>
              </a:spcBef>
            </a:pPr>
            <a:r>
              <a:rPr lang="en-US" spc="-5" dirty="0"/>
              <a:t> Heap is a "complete" binary tree</a:t>
            </a:r>
          </a:p>
          <a:p>
            <a:pPr marL="12700">
              <a:lnSpc>
                <a:spcPct val="100000"/>
              </a:lnSpc>
              <a:spcBef>
                <a:spcPts val="100"/>
              </a:spcBef>
            </a:pPr>
            <a:r>
              <a:rPr lang="en-US" spc="-5" dirty="0"/>
              <a:t> Except the leaf level, all levels are full. The leaf level is filled  from left to right</a:t>
            </a:r>
          </a:p>
          <a:p>
            <a:pPr marL="12700">
              <a:lnSpc>
                <a:spcPct val="100000"/>
              </a:lnSpc>
              <a:spcBef>
                <a:spcPts val="100"/>
              </a:spcBef>
            </a:pPr>
            <a:r>
              <a:rPr lang="en-US" spc="-5" dirty="0"/>
              <a:t>The node's value should be larger/smaller than its children</a:t>
            </a:r>
          </a:p>
          <a:p>
            <a:pPr marL="527050" lvl="1">
              <a:lnSpc>
                <a:spcPct val="100000"/>
              </a:lnSpc>
              <a:spcBef>
                <a:spcPts val="100"/>
              </a:spcBef>
            </a:pPr>
            <a:r>
              <a:rPr lang="en-US" spc="-5" dirty="0"/>
              <a:t>(a) is a heap</a:t>
            </a:r>
          </a:p>
          <a:p>
            <a:pPr marL="527050" lvl="1">
              <a:lnSpc>
                <a:spcPct val="100000"/>
              </a:lnSpc>
              <a:spcBef>
                <a:spcPts val="100"/>
              </a:spcBef>
            </a:pPr>
            <a:r>
              <a:rPr lang="en-US" spc="-5" dirty="0"/>
              <a:t>(b) is not for it is not complete,</a:t>
            </a:r>
          </a:p>
          <a:p>
            <a:pPr marL="527050" lvl="1">
              <a:lnSpc>
                <a:spcPct val="100000"/>
              </a:lnSpc>
              <a:spcBef>
                <a:spcPts val="100"/>
              </a:spcBef>
            </a:pPr>
            <a:r>
              <a:rPr lang="en-US" spc="-5" dirty="0"/>
              <a:t>(c) is not because 6&lt;8</a:t>
            </a:r>
          </a:p>
          <a:p>
            <a:pPr marL="0" indent="0">
              <a:lnSpc>
                <a:spcPct val="100000"/>
              </a:lnSpc>
              <a:spcBef>
                <a:spcPts val="100"/>
              </a:spcBef>
              <a:buNone/>
            </a:pPr>
            <a:endParaRPr lang="en-US" spc="-5" dirty="0"/>
          </a:p>
        </p:txBody>
      </p:sp>
    </p:spTree>
    <p:extLst>
      <p:ext uri="{BB962C8B-B14F-4D97-AF65-F5344CB8AC3E}">
        <p14:creationId xmlns:p14="http://schemas.microsoft.com/office/powerpoint/2010/main" val="1305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8D8B-F119-1F33-F88A-CA5BA200863E}"/>
              </a:ext>
            </a:extLst>
          </p:cNvPr>
          <p:cNvSpPr>
            <a:spLocks noGrp="1"/>
          </p:cNvSpPr>
          <p:nvPr>
            <p:ph type="title"/>
          </p:nvPr>
        </p:nvSpPr>
        <p:spPr/>
        <p:txBody>
          <a:bodyPr>
            <a:noAutofit/>
          </a:bodyPr>
          <a:lstStyle/>
          <a:p>
            <a:r>
              <a:rPr lang="en-US" sz="2900" spc="-5" dirty="0"/>
              <a:t>Data Structure: Stack</a:t>
            </a:r>
          </a:p>
        </p:txBody>
      </p:sp>
      <p:sp>
        <p:nvSpPr>
          <p:cNvPr id="3" name="Text Placeholder 2">
            <a:extLst>
              <a:ext uri="{FF2B5EF4-FFF2-40B4-BE49-F238E27FC236}">
                <a16:creationId xmlns:a16="http://schemas.microsoft.com/office/drawing/2014/main" id="{C823B6E6-8D83-619D-EEAA-DB4CC5AAF2FD}"/>
              </a:ext>
            </a:extLst>
          </p:cNvPr>
          <p:cNvSpPr>
            <a:spLocks noGrp="1"/>
          </p:cNvSpPr>
          <p:nvPr>
            <p:ph type="body" sz="quarter" idx="11"/>
          </p:nvPr>
        </p:nvSpPr>
        <p:spPr/>
        <p:txBody>
          <a:bodyPr/>
          <a:lstStyle/>
          <a:p>
            <a:endParaRPr lang="en-US"/>
          </a:p>
        </p:txBody>
      </p:sp>
      <p:sp>
        <p:nvSpPr>
          <p:cNvPr id="9" name="TextBox 8">
            <a:extLst>
              <a:ext uri="{FF2B5EF4-FFF2-40B4-BE49-F238E27FC236}">
                <a16:creationId xmlns:a16="http://schemas.microsoft.com/office/drawing/2014/main" id="{528FC0F3-40D9-970D-3AD6-2A186EBEA306}"/>
              </a:ext>
            </a:extLst>
          </p:cNvPr>
          <p:cNvSpPr txBox="1"/>
          <p:nvPr/>
        </p:nvSpPr>
        <p:spPr>
          <a:xfrm>
            <a:off x="0" y="656778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
        <p:nvSpPr>
          <p:cNvPr id="10" name="Content Placeholder 3">
            <a:extLst>
              <a:ext uri="{FF2B5EF4-FFF2-40B4-BE49-F238E27FC236}">
                <a16:creationId xmlns:a16="http://schemas.microsoft.com/office/drawing/2014/main" id="{7F0F7622-9F9A-B424-FC85-45CF62730C0F}"/>
              </a:ext>
            </a:extLst>
          </p:cNvPr>
          <p:cNvSpPr>
            <a:spLocks noGrp="1"/>
          </p:cNvSpPr>
          <p:nvPr>
            <p:ph idx="1"/>
          </p:nvPr>
        </p:nvSpPr>
        <p:spPr>
          <a:xfrm>
            <a:off x="1000125" y="2666446"/>
            <a:ext cx="7641599" cy="2324654"/>
          </a:xfrm>
        </p:spPr>
        <p:txBody>
          <a:bodyPr>
            <a:normAutofit fontScale="77500" lnSpcReduction="20000"/>
          </a:bodyPr>
          <a:lstStyle/>
          <a:p>
            <a:pPr algn="just"/>
            <a:r>
              <a:rPr lang="en-US" dirty="0"/>
              <a:t>A typical stack is an area of computer memory  with a fixed origin and a variable size.</a:t>
            </a:r>
          </a:p>
          <a:p>
            <a:pPr algn="just"/>
            <a:r>
              <a:rPr lang="en-US" dirty="0"/>
              <a:t>Initially the size of the stack is zero.</a:t>
            </a:r>
          </a:p>
          <a:p>
            <a:pPr algn="just"/>
            <a:r>
              <a:rPr lang="en-US" dirty="0"/>
              <a:t>A stack pointer, usually in the form of a hardware  register, points to the most recently referenced  location on the stack</a:t>
            </a:r>
          </a:p>
          <a:p>
            <a:pPr algn="just"/>
            <a:r>
              <a:rPr lang="en-US" dirty="0"/>
              <a:t>a push operation, in which a data item is placed  at the location pointed to by the stack pointer,  and the address in the stack pointer is adjusted  by the size of the data item;</a:t>
            </a:r>
          </a:p>
          <a:p>
            <a:pPr algn="just"/>
            <a:r>
              <a:rPr lang="en-US" dirty="0"/>
              <a:t>a pop or pull operation: a data item at the current  location pointed to by the stack pointer is  removed, and the stack pointer is adjusted by  the size of the data item.</a:t>
            </a:r>
          </a:p>
        </p:txBody>
      </p:sp>
      <p:pic>
        <p:nvPicPr>
          <p:cNvPr id="11" name="object 4"/>
          <p:cNvPicPr/>
          <p:nvPr/>
        </p:nvPicPr>
        <p:blipFill>
          <a:blip r:embed="rId3" cstate="print"/>
          <a:stretch>
            <a:fillRect/>
          </a:stretch>
        </p:blipFill>
        <p:spPr>
          <a:xfrm>
            <a:off x="8641724" y="1973842"/>
            <a:ext cx="3189287" cy="3792537"/>
          </a:xfrm>
          <a:prstGeom prst="rect">
            <a:avLst/>
          </a:prstGeom>
        </p:spPr>
      </p:pic>
    </p:spTree>
    <p:extLst>
      <p:ext uri="{BB962C8B-B14F-4D97-AF65-F5344CB8AC3E}">
        <p14:creationId xmlns:p14="http://schemas.microsoft.com/office/powerpoint/2010/main" val="1931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8D8B-F119-1F33-F88A-CA5BA200863E}"/>
              </a:ext>
            </a:extLst>
          </p:cNvPr>
          <p:cNvSpPr>
            <a:spLocks noGrp="1"/>
          </p:cNvSpPr>
          <p:nvPr>
            <p:ph type="title"/>
          </p:nvPr>
        </p:nvSpPr>
        <p:spPr/>
        <p:txBody>
          <a:bodyPr>
            <a:noAutofit/>
          </a:bodyPr>
          <a:lstStyle/>
          <a:p>
            <a:r>
              <a:rPr lang="en-US" sz="3200" spc="-5" dirty="0"/>
              <a:t>Process</a:t>
            </a:r>
            <a:r>
              <a:rPr lang="en-US" sz="3200" spc="-80" dirty="0"/>
              <a:t> </a:t>
            </a:r>
            <a:r>
              <a:rPr lang="en-US" sz="3200" spc="-5" dirty="0"/>
              <a:t>State</a:t>
            </a:r>
            <a:endParaRPr lang="en-US" sz="2900" spc="-5" dirty="0"/>
          </a:p>
        </p:txBody>
      </p:sp>
      <p:sp>
        <p:nvSpPr>
          <p:cNvPr id="3" name="Text Placeholder 2">
            <a:extLst>
              <a:ext uri="{FF2B5EF4-FFF2-40B4-BE49-F238E27FC236}">
                <a16:creationId xmlns:a16="http://schemas.microsoft.com/office/drawing/2014/main" id="{C823B6E6-8D83-619D-EEAA-DB4CC5AAF2FD}"/>
              </a:ext>
            </a:extLst>
          </p:cNvPr>
          <p:cNvSpPr>
            <a:spLocks noGrp="1"/>
          </p:cNvSpPr>
          <p:nvPr>
            <p:ph type="body" sz="quarter" idx="11"/>
          </p:nvPr>
        </p:nvSpPr>
        <p:spPr/>
        <p:txBody>
          <a:bodyPr/>
          <a:lstStyle/>
          <a:p>
            <a:endParaRPr lang="en-US"/>
          </a:p>
        </p:txBody>
      </p:sp>
      <p:sp>
        <p:nvSpPr>
          <p:cNvPr id="9" name="TextBox 8">
            <a:extLst>
              <a:ext uri="{FF2B5EF4-FFF2-40B4-BE49-F238E27FC236}">
                <a16:creationId xmlns:a16="http://schemas.microsoft.com/office/drawing/2014/main" id="{528FC0F3-40D9-970D-3AD6-2A186EBEA306}"/>
              </a:ext>
            </a:extLst>
          </p:cNvPr>
          <p:cNvSpPr txBox="1"/>
          <p:nvPr/>
        </p:nvSpPr>
        <p:spPr>
          <a:xfrm>
            <a:off x="0" y="656778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sp>
        <p:nvSpPr>
          <p:cNvPr id="10" name="Content Placeholder 3">
            <a:extLst>
              <a:ext uri="{FF2B5EF4-FFF2-40B4-BE49-F238E27FC236}">
                <a16:creationId xmlns:a16="http://schemas.microsoft.com/office/drawing/2014/main" id="{7F0F7622-9F9A-B424-FC85-45CF62730C0F}"/>
              </a:ext>
            </a:extLst>
          </p:cNvPr>
          <p:cNvSpPr>
            <a:spLocks noGrp="1"/>
          </p:cNvSpPr>
          <p:nvPr>
            <p:ph idx="1"/>
          </p:nvPr>
        </p:nvSpPr>
        <p:spPr>
          <a:xfrm>
            <a:off x="1000125" y="2666446"/>
            <a:ext cx="7641599" cy="2324654"/>
          </a:xfrm>
        </p:spPr>
        <p:txBody>
          <a:bodyPr>
            <a:normAutofit fontScale="92500" lnSpcReduction="20000"/>
          </a:bodyPr>
          <a:lstStyle/>
          <a:p>
            <a:r>
              <a:rPr lang="en-US" dirty="0"/>
              <a:t>As a process executes, it changes state</a:t>
            </a:r>
          </a:p>
          <a:p>
            <a:r>
              <a:rPr lang="en-US" b="1" dirty="0"/>
              <a:t>New</a:t>
            </a:r>
            <a:r>
              <a:rPr lang="en-US" dirty="0"/>
              <a:t>: The process is being created</a:t>
            </a:r>
          </a:p>
          <a:p>
            <a:r>
              <a:rPr lang="en-US" b="1" dirty="0"/>
              <a:t>Running</a:t>
            </a:r>
            <a:r>
              <a:rPr lang="en-US" dirty="0"/>
              <a:t>: Instructions are being executed</a:t>
            </a:r>
          </a:p>
          <a:p>
            <a:r>
              <a:rPr lang="en-US" b="1" dirty="0"/>
              <a:t>Waiting</a:t>
            </a:r>
            <a:r>
              <a:rPr lang="en-US" dirty="0"/>
              <a:t>: The process is waiting/blocked for some  event to occur</a:t>
            </a:r>
          </a:p>
          <a:p>
            <a:r>
              <a:rPr lang="en-US" b="1" dirty="0"/>
              <a:t>Ready</a:t>
            </a:r>
            <a:r>
              <a:rPr lang="en-US" dirty="0"/>
              <a:t>: The process is waiting to be assigned to a  processor</a:t>
            </a:r>
          </a:p>
          <a:p>
            <a:r>
              <a:rPr lang="en-US" b="1" dirty="0"/>
              <a:t>Terminated</a:t>
            </a:r>
            <a:r>
              <a:rPr lang="en-US" dirty="0"/>
              <a:t>: The process has finished execution</a:t>
            </a:r>
          </a:p>
        </p:txBody>
      </p:sp>
    </p:spTree>
    <p:extLst>
      <p:ext uri="{BB962C8B-B14F-4D97-AF65-F5344CB8AC3E}">
        <p14:creationId xmlns:p14="http://schemas.microsoft.com/office/powerpoint/2010/main" val="290120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8D8B-F119-1F33-F88A-CA5BA200863E}"/>
              </a:ext>
            </a:extLst>
          </p:cNvPr>
          <p:cNvSpPr>
            <a:spLocks noGrp="1"/>
          </p:cNvSpPr>
          <p:nvPr>
            <p:ph type="title"/>
          </p:nvPr>
        </p:nvSpPr>
        <p:spPr/>
        <p:txBody>
          <a:bodyPr>
            <a:noAutofit/>
          </a:bodyPr>
          <a:lstStyle/>
          <a:p>
            <a:r>
              <a:rPr lang="en-US" sz="3200" spc="-5" dirty="0"/>
              <a:t>Diagram</a:t>
            </a:r>
            <a:r>
              <a:rPr lang="en-US" sz="3200" spc="-20" dirty="0"/>
              <a:t> </a:t>
            </a:r>
            <a:r>
              <a:rPr lang="en-US" sz="3200" spc="-5" dirty="0"/>
              <a:t>of</a:t>
            </a:r>
            <a:r>
              <a:rPr lang="en-US" sz="3200" spc="-20" dirty="0"/>
              <a:t> </a:t>
            </a:r>
            <a:r>
              <a:rPr lang="en-US" sz="3200" spc="-5" dirty="0"/>
              <a:t>Process</a:t>
            </a:r>
            <a:r>
              <a:rPr lang="en-US" sz="3200" spc="-25" dirty="0"/>
              <a:t> </a:t>
            </a:r>
            <a:r>
              <a:rPr lang="en-US" sz="3200" spc="-5" dirty="0"/>
              <a:t>State</a:t>
            </a:r>
            <a:endParaRPr lang="en-US" sz="2900" spc="-5" dirty="0"/>
          </a:p>
        </p:txBody>
      </p:sp>
      <p:sp>
        <p:nvSpPr>
          <p:cNvPr id="3" name="Text Placeholder 2">
            <a:extLst>
              <a:ext uri="{FF2B5EF4-FFF2-40B4-BE49-F238E27FC236}">
                <a16:creationId xmlns:a16="http://schemas.microsoft.com/office/drawing/2014/main" id="{C823B6E6-8D83-619D-EEAA-DB4CC5AAF2FD}"/>
              </a:ext>
            </a:extLst>
          </p:cNvPr>
          <p:cNvSpPr>
            <a:spLocks noGrp="1"/>
          </p:cNvSpPr>
          <p:nvPr>
            <p:ph type="body" sz="quarter" idx="11"/>
          </p:nvPr>
        </p:nvSpPr>
        <p:spPr/>
        <p:txBody>
          <a:bodyPr/>
          <a:lstStyle/>
          <a:p>
            <a:endParaRPr lang="en-US"/>
          </a:p>
        </p:txBody>
      </p:sp>
      <p:sp>
        <p:nvSpPr>
          <p:cNvPr id="9" name="TextBox 8">
            <a:extLst>
              <a:ext uri="{FF2B5EF4-FFF2-40B4-BE49-F238E27FC236}">
                <a16:creationId xmlns:a16="http://schemas.microsoft.com/office/drawing/2014/main" id="{528FC0F3-40D9-970D-3AD6-2A186EBEA306}"/>
              </a:ext>
            </a:extLst>
          </p:cNvPr>
          <p:cNvSpPr txBox="1"/>
          <p:nvPr/>
        </p:nvSpPr>
        <p:spPr>
          <a:xfrm>
            <a:off x="0" y="6567787"/>
            <a:ext cx="2932619" cy="184666"/>
          </a:xfrm>
          <a:prstGeom prst="rect">
            <a:avLst/>
          </a:prstGeom>
          <a:noFill/>
        </p:spPr>
        <p:txBody>
          <a:bodyPr wrap="square">
            <a:spAutoFit/>
          </a:bodyPr>
          <a:lstStyle/>
          <a:p>
            <a:r>
              <a:rPr lang="en-US" sz="600" i="0" u="none" strike="noStrike" baseline="0" dirty="0" err="1">
                <a:latin typeface="Helvetica-Bold"/>
              </a:rPr>
              <a:t>Silberschatz</a:t>
            </a:r>
            <a:r>
              <a:rPr lang="en-US" sz="600" i="0" u="none" strike="noStrike" baseline="0" dirty="0">
                <a:latin typeface="Helvetica-Bold"/>
              </a:rPr>
              <a:t>, Galvin Operating System Concepts – 7th Edition and Gagne ©2005</a:t>
            </a:r>
            <a:endParaRPr lang="en-US" sz="600" dirty="0"/>
          </a:p>
        </p:txBody>
      </p:sp>
      <p:grpSp>
        <p:nvGrpSpPr>
          <p:cNvPr id="7" name="object 2"/>
          <p:cNvGrpSpPr/>
          <p:nvPr/>
        </p:nvGrpSpPr>
        <p:grpSpPr>
          <a:xfrm>
            <a:off x="1362099" y="2736816"/>
            <a:ext cx="8650605" cy="3422650"/>
            <a:chOff x="331788" y="1751329"/>
            <a:chExt cx="8650605" cy="3422650"/>
          </a:xfrm>
        </p:grpSpPr>
        <p:sp>
          <p:nvSpPr>
            <p:cNvPr id="8" name="object 3"/>
            <p:cNvSpPr/>
            <p:nvPr/>
          </p:nvSpPr>
          <p:spPr>
            <a:xfrm>
              <a:off x="1188999" y="4205198"/>
              <a:ext cx="3983354" cy="762000"/>
            </a:xfrm>
            <a:custGeom>
              <a:avLst/>
              <a:gdLst/>
              <a:ahLst/>
              <a:cxnLst/>
              <a:rect l="l" t="t" r="r" b="b"/>
              <a:pathLst>
                <a:path w="3983354" h="762000">
                  <a:moveTo>
                    <a:pt x="4762" y="0"/>
                  </a:moveTo>
                  <a:lnTo>
                    <a:pt x="0" y="190"/>
                  </a:lnTo>
                  <a:lnTo>
                    <a:pt x="63" y="1778"/>
                  </a:lnTo>
                  <a:lnTo>
                    <a:pt x="4762" y="0"/>
                  </a:lnTo>
                  <a:close/>
                </a:path>
                <a:path w="3983354" h="762000">
                  <a:moveTo>
                    <a:pt x="428574" y="754418"/>
                  </a:moveTo>
                  <a:lnTo>
                    <a:pt x="422795" y="759383"/>
                  </a:lnTo>
                  <a:lnTo>
                    <a:pt x="422389" y="761834"/>
                  </a:lnTo>
                  <a:lnTo>
                    <a:pt x="428574" y="754418"/>
                  </a:lnTo>
                  <a:close/>
                </a:path>
                <a:path w="3983354" h="762000">
                  <a:moveTo>
                    <a:pt x="3983075" y="1676"/>
                  </a:moveTo>
                  <a:lnTo>
                    <a:pt x="3975138" y="9613"/>
                  </a:lnTo>
                  <a:lnTo>
                    <a:pt x="3979761" y="11201"/>
                  </a:lnTo>
                  <a:lnTo>
                    <a:pt x="3983075" y="1676"/>
                  </a:lnTo>
                  <a:close/>
                </a:path>
              </a:pathLst>
            </a:custGeom>
            <a:solidFill>
              <a:srgbClr val="000000"/>
            </a:solidFill>
          </p:spPr>
          <p:txBody>
            <a:bodyPr wrap="square" lIns="0" tIns="0" rIns="0" bIns="0" rtlCol="0"/>
            <a:lstStyle/>
            <a:p>
              <a:endParaRPr/>
            </a:p>
          </p:txBody>
        </p:sp>
        <p:pic>
          <p:nvPicPr>
            <p:cNvPr id="11" name="object 4"/>
            <p:cNvPicPr/>
            <p:nvPr/>
          </p:nvPicPr>
          <p:blipFill>
            <a:blip r:embed="rId3" cstate="print"/>
            <a:stretch>
              <a:fillRect/>
            </a:stretch>
          </p:blipFill>
          <p:spPr>
            <a:xfrm>
              <a:off x="369887" y="1789112"/>
              <a:ext cx="8574086" cy="3346450"/>
            </a:xfrm>
            <a:prstGeom prst="rect">
              <a:avLst/>
            </a:prstGeom>
          </p:spPr>
        </p:pic>
        <p:sp>
          <p:nvSpPr>
            <p:cNvPr id="12" name="object 5"/>
            <p:cNvSpPr/>
            <p:nvPr/>
          </p:nvSpPr>
          <p:spPr>
            <a:xfrm>
              <a:off x="331787" y="1751329"/>
              <a:ext cx="8650605" cy="3422650"/>
            </a:xfrm>
            <a:custGeom>
              <a:avLst/>
              <a:gdLst/>
              <a:ahLst/>
              <a:cxnLst/>
              <a:rect l="l" t="t" r="r" b="b"/>
              <a:pathLst>
                <a:path w="8650605" h="3422650">
                  <a:moveTo>
                    <a:pt x="8624887" y="25400"/>
                  </a:moveTo>
                  <a:lnTo>
                    <a:pt x="25400" y="25400"/>
                  </a:lnTo>
                  <a:lnTo>
                    <a:pt x="25400" y="38100"/>
                  </a:lnTo>
                  <a:lnTo>
                    <a:pt x="25400" y="3384550"/>
                  </a:lnTo>
                  <a:lnTo>
                    <a:pt x="25400" y="3397250"/>
                  </a:lnTo>
                  <a:lnTo>
                    <a:pt x="8624887" y="3397250"/>
                  </a:lnTo>
                  <a:lnTo>
                    <a:pt x="8624887" y="3384550"/>
                  </a:lnTo>
                  <a:lnTo>
                    <a:pt x="38100" y="3384550"/>
                  </a:lnTo>
                  <a:lnTo>
                    <a:pt x="38100" y="38100"/>
                  </a:lnTo>
                  <a:lnTo>
                    <a:pt x="8612187" y="38100"/>
                  </a:lnTo>
                  <a:lnTo>
                    <a:pt x="8612187" y="3384232"/>
                  </a:lnTo>
                  <a:lnTo>
                    <a:pt x="8624887" y="3384232"/>
                  </a:lnTo>
                  <a:lnTo>
                    <a:pt x="8624887" y="38100"/>
                  </a:lnTo>
                  <a:lnTo>
                    <a:pt x="8624887" y="37782"/>
                  </a:lnTo>
                  <a:lnTo>
                    <a:pt x="8624887" y="25400"/>
                  </a:lnTo>
                  <a:close/>
                </a:path>
                <a:path w="8650605" h="3422650">
                  <a:moveTo>
                    <a:pt x="8650287" y="0"/>
                  </a:moveTo>
                  <a:lnTo>
                    <a:pt x="0" y="0"/>
                  </a:lnTo>
                  <a:lnTo>
                    <a:pt x="0" y="12700"/>
                  </a:lnTo>
                  <a:lnTo>
                    <a:pt x="0" y="3409950"/>
                  </a:lnTo>
                  <a:lnTo>
                    <a:pt x="0" y="3422650"/>
                  </a:lnTo>
                  <a:lnTo>
                    <a:pt x="8650287" y="3422650"/>
                  </a:lnTo>
                  <a:lnTo>
                    <a:pt x="8650287" y="3409950"/>
                  </a:lnTo>
                  <a:lnTo>
                    <a:pt x="12700" y="3409950"/>
                  </a:lnTo>
                  <a:lnTo>
                    <a:pt x="12700" y="12700"/>
                  </a:lnTo>
                  <a:lnTo>
                    <a:pt x="8637587" y="12700"/>
                  </a:lnTo>
                  <a:lnTo>
                    <a:pt x="8637587" y="3409632"/>
                  </a:lnTo>
                  <a:lnTo>
                    <a:pt x="8650287" y="3409632"/>
                  </a:lnTo>
                  <a:lnTo>
                    <a:pt x="8650287" y="12700"/>
                  </a:lnTo>
                  <a:lnTo>
                    <a:pt x="8650287" y="12382"/>
                  </a:lnTo>
                  <a:lnTo>
                    <a:pt x="8650287" y="0"/>
                  </a:lnTo>
                  <a:close/>
                </a:path>
              </a:pathLst>
            </a:custGeom>
            <a:solidFill>
              <a:srgbClr val="CC6600"/>
            </a:solidFill>
          </p:spPr>
          <p:txBody>
            <a:bodyPr wrap="square" lIns="0" tIns="0" rIns="0" bIns="0" rtlCol="0"/>
            <a:lstStyle/>
            <a:p>
              <a:endParaRPr/>
            </a:p>
          </p:txBody>
        </p:sp>
      </p:grpSp>
    </p:spTree>
    <p:extLst>
      <p:ext uri="{BB962C8B-B14F-4D97-AF65-F5344CB8AC3E}">
        <p14:creationId xmlns:p14="http://schemas.microsoft.com/office/powerpoint/2010/main" val="1000855612"/>
      </p:ext>
    </p:extLst>
  </p:cSld>
  <p:clrMapOvr>
    <a:masterClrMapping/>
  </p:clrMapOvr>
</p:sld>
</file>

<file path=ppt/theme/theme1.xml><?xml version="1.0" encoding="utf-8"?>
<a:theme xmlns:a="http://schemas.openxmlformats.org/drawingml/2006/main" name="LUT Presentation | Black">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94C148EB-1700-438C-97DB-80793ADC5758}"/>
    </a:ext>
  </a:extLst>
</a:theme>
</file>

<file path=ppt/theme/theme2.xml><?xml version="1.0" encoding="utf-8"?>
<a:theme xmlns:a="http://schemas.openxmlformats.org/drawingml/2006/main" name="LUT Presentation | White">
  <a:themeElements>
    <a:clrScheme name="LUT">
      <a:dk1>
        <a:srgbClr val="000000"/>
      </a:dk1>
      <a:lt1>
        <a:srgbClr val="FFFFFF"/>
      </a:lt1>
      <a:dk2>
        <a:srgbClr val="000000"/>
      </a:dk2>
      <a:lt2>
        <a:srgbClr val="E7E6E6"/>
      </a:lt2>
      <a:accent1>
        <a:srgbClr val="23B900"/>
      </a:accent1>
      <a:accent2>
        <a:srgbClr val="EDB831"/>
      </a:accent2>
      <a:accent3>
        <a:srgbClr val="ED174D"/>
      </a:accent3>
      <a:accent4>
        <a:srgbClr val="237F00"/>
      </a:accent4>
      <a:accent5>
        <a:srgbClr val="FF8620"/>
      </a:accent5>
      <a:accent6>
        <a:srgbClr val="ED7F7C"/>
      </a:accent6>
      <a:hlink>
        <a:srgbClr val="058A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T-ppt-template.pptx" id="{6C116814-83C7-49B4-8DED-6DBC84085D28}" vid="{6FFE5EE5-14DD-47D0-813D-4807160FA8B7}"/>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643F1FD41BF640BF20BDC3E2D8949B" ma:contentTypeVersion="2" ma:contentTypeDescription="Create a new document." ma:contentTypeScope="" ma:versionID="dc357f2cc76ae672d1fabb08f4c008f1">
  <xsd:schema xmlns:xsd="http://www.w3.org/2001/XMLSchema" xmlns:xs="http://www.w3.org/2001/XMLSchema" xmlns:p="http://schemas.microsoft.com/office/2006/metadata/properties" xmlns:ns2="3aa82c61-0f3f-4ef0-8901-ad86591f5309" targetNamespace="http://schemas.microsoft.com/office/2006/metadata/properties" ma:root="true" ma:fieldsID="013dda993498dd6f9368380dfaea3c73" ns2:_="">
    <xsd:import namespace="3aa82c61-0f3f-4ef0-8901-ad86591f530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a82c61-0f3f-4ef0-8901-ad86591f53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7BD576-76F0-46D2-A1EE-94823BE275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a82c61-0f3f-4ef0-8901-ad86591f5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78189D-FE94-4C3C-BE92-5921C6E5D051}">
  <ds:schemaRefs>
    <ds:schemaRef ds:uri="http://purl.org/dc/elements/1.1/"/>
    <ds:schemaRef ds:uri="http://schemas.microsoft.com/office/infopath/2007/PartnerControls"/>
    <ds:schemaRef ds:uri="http://www.w3.org/XML/1998/namespace"/>
    <ds:schemaRef ds:uri="fece2b72-ed09-42e9-887c-388ec6ef01d6"/>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BD8187B-65EB-4AA9-89E6-C310C8DBED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LUT-ppt-template</Template>
  <TotalTime>10607</TotalTime>
  <Words>5047</Words>
  <Application>Microsoft Office PowerPoint</Application>
  <PresentationFormat>Widescreen</PresentationFormat>
  <Paragraphs>574</Paragraphs>
  <Slides>51</Slides>
  <Notes>26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51</vt:i4>
      </vt:variant>
    </vt:vector>
  </HeadingPairs>
  <TitlesOfParts>
    <vt:vector size="69" baseType="lpstr">
      <vt:lpstr>Arial</vt:lpstr>
      <vt:lpstr>Arial MT</vt:lpstr>
      <vt:lpstr>Calibri</vt:lpstr>
      <vt:lpstr>CMTT10</vt:lpstr>
      <vt:lpstr>Courier New</vt:lpstr>
      <vt:lpstr>Helvetica</vt:lpstr>
      <vt:lpstr>Helvetica-Bold</vt:lpstr>
      <vt:lpstr>HelveticaNeue-MediumExt</vt:lpstr>
      <vt:lpstr>Linux Libertine</vt:lpstr>
      <vt:lpstr>NimbusRomNo9L-Regu</vt:lpstr>
      <vt:lpstr>Palatino-Bold</vt:lpstr>
      <vt:lpstr>Palatino-BoldItalic</vt:lpstr>
      <vt:lpstr>Palatino-Italic</vt:lpstr>
      <vt:lpstr>Palatino-Roman</vt:lpstr>
      <vt:lpstr>Symbol</vt:lpstr>
      <vt:lpstr>Wingdings</vt:lpstr>
      <vt:lpstr>LUT Presentation | Black</vt:lpstr>
      <vt:lpstr>LUT Presentation | White</vt:lpstr>
      <vt:lpstr>PowerPoint Presentation</vt:lpstr>
      <vt:lpstr>Operating SYSTEMS aND  Systems Programming   (CT30A3370) 6 credits</vt:lpstr>
      <vt:lpstr>Chapter 3: Processes  </vt:lpstr>
      <vt:lpstr>Process Concept</vt:lpstr>
      <vt:lpstr>Process in Memory</vt:lpstr>
      <vt:lpstr>Data Structure: Heap</vt:lpstr>
      <vt:lpstr>Data Structure: Stack</vt:lpstr>
      <vt:lpstr>Process State</vt:lpstr>
      <vt:lpstr>Diagram of Process State</vt:lpstr>
      <vt:lpstr>Process Control Block (PCB)</vt:lpstr>
      <vt:lpstr>Process Control Block (PCB)</vt:lpstr>
      <vt:lpstr>Process Control Block (PCB)</vt:lpstr>
      <vt:lpstr>Chapter 3: Processes  </vt:lpstr>
      <vt:lpstr>Process Scheduling Queues</vt:lpstr>
      <vt:lpstr>Ready Queue And Various I/O Device Queues</vt:lpstr>
      <vt:lpstr>Representation of Process Scheduling</vt:lpstr>
      <vt:lpstr>Schedulers</vt:lpstr>
      <vt:lpstr>Representation of Process Scheduling</vt:lpstr>
      <vt:lpstr>Representation of Process Scheduling</vt:lpstr>
      <vt:lpstr>Addition of Medium Term Scheduling</vt:lpstr>
      <vt:lpstr>Schedulers (Cont.)</vt:lpstr>
      <vt:lpstr>Context Switch</vt:lpstr>
      <vt:lpstr>Chapter 3: Processes  </vt:lpstr>
      <vt:lpstr>Process Creation</vt:lpstr>
      <vt:lpstr>Process Creation (Cont.)</vt:lpstr>
      <vt:lpstr>Process Creation</vt:lpstr>
      <vt:lpstr>C Program Forking Separate Process</vt:lpstr>
      <vt:lpstr>Process Termination</vt:lpstr>
      <vt:lpstr>Chapter 3: Processes  </vt:lpstr>
      <vt:lpstr>Producer-Consumer Problem</vt:lpstr>
      <vt:lpstr>Bounded-Buffer – Shared-Memory Solution</vt:lpstr>
      <vt:lpstr>Bounded-Buffer – Insert() Method</vt:lpstr>
      <vt:lpstr>Bounded Buffer – Remove() Method</vt:lpstr>
      <vt:lpstr>Round Table</vt:lpstr>
      <vt:lpstr>Chapter 3: Processes  </vt:lpstr>
      <vt:lpstr>Interprocess Communication (IPC)</vt:lpstr>
      <vt:lpstr>Implementation Questions</vt:lpstr>
      <vt:lpstr>Communications Models</vt:lpstr>
      <vt:lpstr>Direct Communication</vt:lpstr>
      <vt:lpstr>Indirect Communication</vt:lpstr>
      <vt:lpstr>Indirect Communication</vt:lpstr>
      <vt:lpstr>Indirect Communication</vt:lpstr>
      <vt:lpstr>Synchronization</vt:lpstr>
      <vt:lpstr>Buffering</vt:lpstr>
      <vt:lpstr>Chapter 3: Processes  </vt:lpstr>
      <vt:lpstr>Client-Server Communication</vt:lpstr>
      <vt:lpstr>Sockets</vt:lpstr>
      <vt:lpstr>Socket Communication</vt:lpstr>
      <vt:lpstr>Remote Procedure Calls</vt:lpstr>
      <vt:lpstr>Remote Method Invocation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Marella</dc:creator>
  <cp:lastModifiedBy>Venkata Marella</cp:lastModifiedBy>
  <cp:revision>65</cp:revision>
  <dcterms:created xsi:type="dcterms:W3CDTF">2022-11-28T14:10:16Z</dcterms:created>
  <dcterms:modified xsi:type="dcterms:W3CDTF">2023-01-30T17:54:02Z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0x01010099643F1FD41BF640BF20BDC3E2D8949B</vt:lpwstr>
  </property>
  <property fmtid="{D5CDD505-2E9C-101B-9397-08002B2CF9AE}" pid="3" name="Kategoria">
    <vt:lpwstr>33;#Viestintä|9b02cd0d-b40d-4d4c-989a-ef466ae7331a</vt:lpwstr>
  </property>
  <property fmtid="{D5CDD505-2E9C-101B-9397-08002B2CF9AE}" pid="4" name="Dokumenttityyppi">
    <vt:lpwstr>30;#Esitys|a8b2bc3c-e21c-45b3-ac0d-1e4be550bc10</vt:lpwstr>
  </property>
</Properties>
</file>